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77" r:id="rId4"/>
    <p:sldId id="276" r:id="rId5"/>
    <p:sldId id="275" r:id="rId6"/>
    <p:sldId id="261" r:id="rId7"/>
    <p:sldId id="262" r:id="rId8"/>
    <p:sldId id="263" r:id="rId9"/>
    <p:sldId id="271" r:id="rId10"/>
    <p:sldId id="278" r:id="rId11"/>
    <p:sldId id="265" r:id="rId12"/>
    <p:sldId id="267" r:id="rId13"/>
    <p:sldId id="266" r:id="rId14"/>
    <p:sldId id="268" r:id="rId15"/>
    <p:sldId id="270"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sson Valérie" initials="BV" lastIdx="1" clrIdx="0">
    <p:extLst>
      <p:ext uri="{19B8F6BF-5375-455C-9EA6-DF929625EA0E}">
        <p15:presenceInfo xmlns:p15="http://schemas.microsoft.com/office/powerpoint/2012/main" userId="28e789cecb1f5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298B"/>
    <a:srgbClr val="45E406"/>
    <a:srgbClr val="ACFAFE"/>
    <a:srgbClr val="E307B4"/>
    <a:srgbClr val="915792"/>
    <a:srgbClr val="04B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7" d="100"/>
          <a:sy n="107" d="100"/>
        </p:scale>
        <p:origin x="13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51697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371995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68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116057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0541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1243159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260940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404078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92466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3905AA-70DF-4012-96C2-BFB23E9C532D}" type="datetimeFigureOut">
              <a:rPr lang="fr-FR" smtClean="0"/>
              <a:t>28/11/2022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249157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3905AA-70DF-4012-96C2-BFB23E9C532D}" type="datetimeFigureOut">
              <a:rPr lang="fr-FR" smtClean="0"/>
              <a:t>28/11/2022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34641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3905AA-70DF-4012-96C2-BFB23E9C532D}" type="datetimeFigureOut">
              <a:rPr lang="fr-FR" smtClean="0"/>
              <a:t>28/11/2022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204149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3905AA-70DF-4012-96C2-BFB23E9C532D}" type="datetimeFigureOut">
              <a:rPr lang="fr-FR" smtClean="0"/>
              <a:t>28/11/2022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186763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905AA-70DF-4012-96C2-BFB23E9C532D}" type="datetimeFigureOut">
              <a:rPr lang="fr-FR" smtClean="0"/>
              <a:t>28/11/2022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358326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3905AA-70DF-4012-96C2-BFB23E9C532D}" type="datetimeFigureOut">
              <a:rPr lang="fr-FR" smtClean="0"/>
              <a:t>28/11/2022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246247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3905AA-70DF-4012-96C2-BFB23E9C532D}" type="datetimeFigureOut">
              <a:rPr lang="fr-FR" smtClean="0"/>
              <a:t>28/11/2022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9ADA64-CC29-4F68-A75D-0727A9F4AAD8}" type="slidenum">
              <a:rPr lang="fr-FR" smtClean="0"/>
              <a:t>‹N°›</a:t>
            </a:fld>
            <a:endParaRPr lang="fr-FR"/>
          </a:p>
        </p:txBody>
      </p:sp>
    </p:spTree>
    <p:extLst>
      <p:ext uri="{BB962C8B-B14F-4D97-AF65-F5344CB8AC3E}">
        <p14:creationId xmlns:p14="http://schemas.microsoft.com/office/powerpoint/2010/main" val="300651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3905AA-70DF-4012-96C2-BFB23E9C532D}" type="datetimeFigureOut">
              <a:rPr lang="fr-FR" smtClean="0"/>
              <a:t>28/11/2022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9ADA64-CC29-4F68-A75D-0727A9F4AAD8}" type="slidenum">
              <a:rPr lang="fr-FR" smtClean="0"/>
              <a:t>‹N°›</a:t>
            </a:fld>
            <a:endParaRPr lang="fr-FR"/>
          </a:p>
        </p:txBody>
      </p:sp>
    </p:spTree>
    <p:extLst>
      <p:ext uri="{BB962C8B-B14F-4D97-AF65-F5344CB8AC3E}">
        <p14:creationId xmlns:p14="http://schemas.microsoft.com/office/powerpoint/2010/main" val="41101148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D1DDE-1D2D-4370-AE53-C8D75EB2C9D2}"/>
              </a:ext>
            </a:extLst>
          </p:cNvPr>
          <p:cNvSpPr>
            <a:spLocks noGrp="1"/>
          </p:cNvSpPr>
          <p:nvPr>
            <p:ph type="ctrTitle"/>
          </p:nvPr>
        </p:nvSpPr>
        <p:spPr/>
        <p:txBody>
          <a:bodyPr/>
          <a:lstStyle/>
          <a:p>
            <a:r>
              <a:rPr lang="fr-FR" b="1" dirty="0">
                <a:solidFill>
                  <a:schemeClr val="tx1"/>
                </a:solidFill>
                <a:latin typeface="Calibri" panose="020F0502020204030204" pitchFamily="34" charset="0"/>
                <a:cs typeface="Calibri" panose="020F0502020204030204" pitchFamily="34" charset="0"/>
              </a:rPr>
              <a:t>ENSEIGNEMENT DE SPECIALITE </a:t>
            </a:r>
          </a:p>
        </p:txBody>
      </p:sp>
      <p:sp>
        <p:nvSpPr>
          <p:cNvPr id="3" name="Sous-titre 2">
            <a:extLst>
              <a:ext uri="{FF2B5EF4-FFF2-40B4-BE49-F238E27FC236}">
                <a16:creationId xmlns:a16="http://schemas.microsoft.com/office/drawing/2014/main" id="{5ED9FC4F-9361-49F7-BCD0-62705A89E833}"/>
              </a:ext>
            </a:extLst>
          </p:cNvPr>
          <p:cNvSpPr>
            <a:spLocks noGrp="1"/>
          </p:cNvSpPr>
          <p:nvPr>
            <p:ph type="subTitle" idx="1"/>
          </p:nvPr>
        </p:nvSpPr>
        <p:spPr>
          <a:solidFill>
            <a:schemeClr val="bg2">
              <a:lumMod val="90000"/>
            </a:schemeClr>
          </a:solidFill>
          <a:effectLst>
            <a:innerShdw blurRad="114300">
              <a:prstClr val="black"/>
            </a:innerShdw>
          </a:effectLst>
        </p:spPr>
        <p:txBody>
          <a:bodyPr>
            <a:normAutofit/>
          </a:bodyPr>
          <a:lstStyle/>
          <a:p>
            <a:endParaRPr lang="fr-FR" sz="2400" dirty="0">
              <a:latin typeface="Calibri" panose="020F0502020204030204" pitchFamily="34" charset="0"/>
              <a:cs typeface="Calibri" panose="020F0502020204030204" pitchFamily="34" charset="0"/>
            </a:endParaRPr>
          </a:p>
          <a:p>
            <a:r>
              <a:rPr lang="fr-FR" sz="2400" dirty="0">
                <a:solidFill>
                  <a:schemeClr val="tx1"/>
                </a:solidFill>
                <a:latin typeface="Calibri" panose="020F0502020204030204" pitchFamily="34" charset="0"/>
                <a:cs typeface="Calibri" panose="020F0502020204030204" pitchFamily="34" charset="0"/>
              </a:rPr>
              <a:t>EDUCATION PHYSIQUE PRATIQUES ET CULTURE SPORTIVES</a:t>
            </a:r>
          </a:p>
        </p:txBody>
      </p:sp>
      <p:pic>
        <p:nvPicPr>
          <p:cNvPr id="1026" name="Picture 2" descr="Calendrier PFMP (Stages) 2020 – 2021 | Lycée Guy Moquet - Etienne Lenoir">
            <a:extLst>
              <a:ext uri="{FF2B5EF4-FFF2-40B4-BE49-F238E27FC236}">
                <a16:creationId xmlns:a16="http://schemas.microsoft.com/office/drawing/2014/main" id="{90BC6527-4188-4224-AA12-334D924C6F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824" y="154305"/>
            <a:ext cx="1544492" cy="176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5570785-2173-4B4E-96CB-A24D311821CA}"/>
              </a:ext>
            </a:extLst>
          </p:cNvPr>
          <p:cNvSpPr txBox="1">
            <a:spLocks/>
          </p:cNvSpPr>
          <p:nvPr/>
        </p:nvSpPr>
        <p:spPr>
          <a:xfrm>
            <a:off x="1435916" y="328999"/>
            <a:ext cx="9320168" cy="691662"/>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latin typeface="Calibri" panose="020F0502020204030204" pitchFamily="34" charset="0"/>
                <a:cs typeface="Calibri" panose="020F0502020204030204" pitchFamily="34" charset="0"/>
              </a:rPr>
              <a:t>MODALITE D’EVALUATION AU BACCALAUREAT</a:t>
            </a:r>
          </a:p>
        </p:txBody>
      </p:sp>
      <p:pic>
        <p:nvPicPr>
          <p:cNvPr id="4" name="Picture 2" descr="Calendrier PFMP (Stages) 2020 – 2021 | Lycée Guy Moquet - Etienne Lenoir">
            <a:extLst>
              <a:ext uri="{FF2B5EF4-FFF2-40B4-BE49-F238E27FC236}">
                <a16:creationId xmlns:a16="http://schemas.microsoft.com/office/drawing/2014/main" id="{32D5FEAC-0F14-4192-A3E0-E2E9D232C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80" y="57150"/>
            <a:ext cx="1212695" cy="13865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c 2022 | Annabac">
            <a:extLst>
              <a:ext uri="{FF2B5EF4-FFF2-40B4-BE49-F238E27FC236}">
                <a16:creationId xmlns:a16="http://schemas.microsoft.com/office/drawing/2014/main" id="{5666F402-B60B-4FF9-A581-DAB957914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858" y="1169396"/>
            <a:ext cx="6077993" cy="508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24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CD98D0-E9D4-4CA5-8EE6-AAA3B081E997}"/>
              </a:ext>
            </a:extLst>
          </p:cNvPr>
          <p:cNvSpPr>
            <a:spLocks noGrp="1"/>
          </p:cNvSpPr>
          <p:nvPr>
            <p:ph type="title"/>
          </p:nvPr>
        </p:nvSpPr>
        <p:spPr>
          <a:xfrm>
            <a:off x="1971675" y="316523"/>
            <a:ext cx="7302327" cy="781050"/>
          </a:xfrm>
          <a:solidFill>
            <a:schemeClr val="accent1">
              <a:lumMod val="20000"/>
              <a:lumOff val="80000"/>
            </a:schemeClr>
          </a:solidFill>
        </p:spPr>
        <p:txBody>
          <a:bodyPr/>
          <a:lstStyle/>
          <a:p>
            <a:r>
              <a:rPr lang="fr-FR" dirty="0">
                <a:latin typeface="Calibri" panose="020F0502020204030204" pitchFamily="34" charset="0"/>
                <a:cs typeface="Calibri" panose="020F0502020204030204" pitchFamily="34" charset="0"/>
              </a:rPr>
              <a:t>QUELS CONTENUS ?</a:t>
            </a:r>
          </a:p>
        </p:txBody>
      </p:sp>
      <p:pic>
        <p:nvPicPr>
          <p:cNvPr id="4" name="Picture 2" descr="Calendrier PFMP (Stages) 2020 – 2021 | Lycée Guy Moquet - Etienne Lenoir">
            <a:extLst>
              <a:ext uri="{FF2B5EF4-FFF2-40B4-BE49-F238E27FC236}">
                <a16:creationId xmlns:a16="http://schemas.microsoft.com/office/drawing/2014/main" id="{5AD558B7-60D7-46D0-A5E2-ADC1DE0691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78B0319F-38F1-49E7-9D4F-99395FEB789B}"/>
              </a:ext>
            </a:extLst>
          </p:cNvPr>
          <p:cNvSpPr/>
          <p:nvPr/>
        </p:nvSpPr>
        <p:spPr>
          <a:xfrm>
            <a:off x="2203936" y="1123772"/>
            <a:ext cx="6307018" cy="2953845"/>
          </a:xfrm>
          <a:prstGeom prst="ellipse">
            <a:avLst/>
          </a:prstGeom>
          <a:solidFill>
            <a:srgbClr val="7030A0">
              <a:alpha val="50000"/>
            </a:srgbClr>
          </a:solidFill>
          <a:ln>
            <a:noFill/>
          </a:ln>
          <a:effectLst>
            <a:outerShdw blurRad="50800" dist="50800" dir="5400000" algn="ctr" rotWithShape="0">
              <a:srgbClr val="000000">
                <a:alpha val="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solidFill>
                  <a:schemeClr val="tx1"/>
                </a:solidFill>
                <a:latin typeface="Calibri" panose="020F0502020204030204" pitchFamily="34" charset="0"/>
                <a:cs typeface="Calibri" panose="020F0502020204030204" pitchFamily="34" charset="0"/>
              </a:rPr>
              <a:t>THEORIE</a:t>
            </a:r>
          </a:p>
          <a:p>
            <a:pPr algn="ctr"/>
            <a:r>
              <a:rPr lang="fr-FR" dirty="0">
                <a:solidFill>
                  <a:schemeClr val="tx1"/>
                </a:solidFill>
                <a:latin typeface="Calibri" panose="020F0502020204030204" pitchFamily="34" charset="0"/>
                <a:cs typeface="Calibri" panose="020F0502020204030204" pitchFamily="34" charset="0"/>
              </a:rPr>
              <a:t>Cours théoriques, travaux dirigés, classe inversée</a:t>
            </a:r>
          </a:p>
          <a:p>
            <a:pPr algn="ctr"/>
            <a:r>
              <a:rPr lang="fr-FR" dirty="0">
                <a:solidFill>
                  <a:schemeClr val="tx1"/>
                </a:solidFill>
                <a:latin typeface="Calibri" panose="020F0502020204030204" pitchFamily="34" charset="0"/>
                <a:cs typeface="Calibri" panose="020F0502020204030204" pitchFamily="34" charset="0"/>
              </a:rPr>
              <a:t>Rencontres de professionnels</a:t>
            </a:r>
          </a:p>
          <a:p>
            <a:pPr algn="ctr"/>
            <a:r>
              <a:rPr lang="fr-FR" dirty="0">
                <a:solidFill>
                  <a:schemeClr val="tx1"/>
                </a:solidFill>
                <a:latin typeface="Calibri" panose="020F0502020204030204" pitchFamily="34" charset="0"/>
                <a:cs typeface="Calibri" panose="020F0502020204030204" pitchFamily="34" charset="0"/>
              </a:rPr>
              <a:t>Visite de structures</a:t>
            </a:r>
          </a:p>
          <a:p>
            <a:pPr algn="ctr"/>
            <a:r>
              <a:rPr lang="fr-FR" dirty="0">
                <a:solidFill>
                  <a:schemeClr val="tx1"/>
                </a:solidFill>
                <a:latin typeface="Calibri" panose="020F0502020204030204" pitchFamily="34" charset="0"/>
                <a:cs typeface="Calibri" panose="020F0502020204030204" pitchFamily="34" charset="0"/>
              </a:rPr>
              <a:t>Recherches (exposés, fiches de lecture,…)</a:t>
            </a:r>
          </a:p>
        </p:txBody>
      </p:sp>
      <p:sp>
        <p:nvSpPr>
          <p:cNvPr id="7" name="Ellipse 6">
            <a:extLst>
              <a:ext uri="{FF2B5EF4-FFF2-40B4-BE49-F238E27FC236}">
                <a16:creationId xmlns:a16="http://schemas.microsoft.com/office/drawing/2014/main" id="{B3BD56C6-E34E-442D-9508-7B3179519542}"/>
              </a:ext>
            </a:extLst>
          </p:cNvPr>
          <p:cNvSpPr/>
          <p:nvPr/>
        </p:nvSpPr>
        <p:spPr>
          <a:xfrm>
            <a:off x="4818183" y="3613831"/>
            <a:ext cx="5580186" cy="3035907"/>
          </a:xfrm>
          <a:prstGeom prst="ellipse">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solidFill>
                  <a:schemeClr val="tx1"/>
                </a:solidFill>
                <a:latin typeface="Calibri" panose="020F0502020204030204" pitchFamily="34" charset="0"/>
                <a:cs typeface="Calibri" panose="020F0502020204030204" pitchFamily="34" charset="0"/>
              </a:rPr>
              <a:t>PROJETS</a:t>
            </a:r>
          </a:p>
          <a:p>
            <a:pPr algn="ctr"/>
            <a:r>
              <a:rPr lang="fr-FR" dirty="0">
                <a:solidFill>
                  <a:schemeClr val="tx1"/>
                </a:solidFill>
                <a:latin typeface="Calibri" panose="020F0502020204030204" pitchFamily="34" charset="0"/>
                <a:cs typeface="Calibri" panose="020F0502020204030204" pitchFamily="34" charset="0"/>
              </a:rPr>
              <a:t>Organisation d’évènements</a:t>
            </a:r>
          </a:p>
          <a:p>
            <a:pPr algn="ctr"/>
            <a:r>
              <a:rPr lang="fr-FR" dirty="0">
                <a:solidFill>
                  <a:schemeClr val="tx1"/>
                </a:solidFill>
                <a:latin typeface="Calibri" panose="020F0502020204030204" pitchFamily="34" charset="0"/>
                <a:cs typeface="Calibri" panose="020F0502020204030204" pitchFamily="34" charset="0"/>
              </a:rPr>
              <a:t>Expériences d’encadrement</a:t>
            </a:r>
          </a:p>
          <a:p>
            <a:pPr algn="ctr"/>
            <a:r>
              <a:rPr lang="fr-FR" dirty="0">
                <a:solidFill>
                  <a:schemeClr val="tx1"/>
                </a:solidFill>
                <a:latin typeface="Calibri" panose="020F0502020204030204" pitchFamily="34" charset="0"/>
                <a:cs typeface="Calibri" panose="020F0502020204030204" pitchFamily="34" charset="0"/>
              </a:rPr>
              <a:t>Dynamisation de l’Association Sportive</a:t>
            </a:r>
          </a:p>
          <a:p>
            <a:pPr algn="ctr"/>
            <a:endParaRPr lang="fr-FR" dirty="0">
              <a:latin typeface="Calibri" panose="020F0502020204030204" pitchFamily="34" charset="0"/>
              <a:cs typeface="Calibri" panose="020F0502020204030204" pitchFamily="34" charset="0"/>
            </a:endParaRPr>
          </a:p>
        </p:txBody>
      </p:sp>
      <p:sp>
        <p:nvSpPr>
          <p:cNvPr id="8" name="Ellipse 7">
            <a:extLst>
              <a:ext uri="{FF2B5EF4-FFF2-40B4-BE49-F238E27FC236}">
                <a16:creationId xmlns:a16="http://schemas.microsoft.com/office/drawing/2014/main" id="{5FB660D9-1058-450F-AFBD-9AA367376EA1}"/>
              </a:ext>
            </a:extLst>
          </p:cNvPr>
          <p:cNvSpPr/>
          <p:nvPr/>
        </p:nvSpPr>
        <p:spPr>
          <a:xfrm>
            <a:off x="316521" y="3531717"/>
            <a:ext cx="5662614" cy="2953845"/>
          </a:xfrm>
          <a:prstGeom prst="ellips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solidFill>
                  <a:schemeClr val="tx1"/>
                </a:solidFill>
                <a:latin typeface="Calibri" panose="020F0502020204030204" pitchFamily="34" charset="0"/>
                <a:cs typeface="Calibri" panose="020F0502020204030204" pitchFamily="34" charset="0"/>
              </a:rPr>
              <a:t>PRATIQUE</a:t>
            </a:r>
          </a:p>
          <a:p>
            <a:pPr algn="ctr"/>
            <a:r>
              <a:rPr lang="fr-FR" dirty="0">
                <a:solidFill>
                  <a:schemeClr val="tx1"/>
                </a:solidFill>
                <a:latin typeface="Calibri" panose="020F0502020204030204" pitchFamily="34" charset="0"/>
                <a:cs typeface="Calibri" panose="020F0502020204030204" pitchFamily="34" charset="0"/>
              </a:rPr>
              <a:t>Au moins 5 activités physiques et sportives différentes sur 2 ans dont la natation avec inscription au BNSSA</a:t>
            </a:r>
          </a:p>
          <a:p>
            <a:pPr algn="ctr"/>
            <a:r>
              <a:rPr lang="fr-FR" dirty="0">
                <a:solidFill>
                  <a:schemeClr val="tx1"/>
                </a:solidFill>
                <a:latin typeface="Calibri" panose="020F0502020204030204" pitchFamily="34" charset="0"/>
                <a:cs typeface="Calibri" panose="020F0502020204030204" pitchFamily="34" charset="0"/>
              </a:rPr>
              <a:t>Stage ski</a:t>
            </a:r>
          </a:p>
          <a:p>
            <a:pPr algn="ctr"/>
            <a:r>
              <a:rPr lang="fr-FR" dirty="0">
                <a:solidFill>
                  <a:schemeClr val="tx1"/>
                </a:solidFill>
                <a:latin typeface="Calibri" panose="020F0502020204030204" pitchFamily="34" charset="0"/>
                <a:cs typeface="Calibri" panose="020F0502020204030204" pitchFamily="34" charset="0"/>
              </a:rPr>
              <a:t>Participation aux activités de l’Association sportive</a:t>
            </a:r>
          </a:p>
        </p:txBody>
      </p:sp>
      <p:sp>
        <p:nvSpPr>
          <p:cNvPr id="11" name="Flèche : double flèche verticale 10">
            <a:extLst>
              <a:ext uri="{FF2B5EF4-FFF2-40B4-BE49-F238E27FC236}">
                <a16:creationId xmlns:a16="http://schemas.microsoft.com/office/drawing/2014/main" id="{62974B85-F992-488C-9C9F-34B7C30A2771}"/>
              </a:ext>
            </a:extLst>
          </p:cNvPr>
          <p:cNvSpPr/>
          <p:nvPr/>
        </p:nvSpPr>
        <p:spPr>
          <a:xfrm rot="19863016">
            <a:off x="7762266" y="2820156"/>
            <a:ext cx="484632" cy="1216152"/>
          </a:xfrm>
          <a:prstGeom prst="up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2" name="Flèche : double flèche verticale 11">
            <a:extLst>
              <a:ext uri="{FF2B5EF4-FFF2-40B4-BE49-F238E27FC236}">
                <a16:creationId xmlns:a16="http://schemas.microsoft.com/office/drawing/2014/main" id="{0F4B842D-DAD8-4543-83F4-ABFFC32C62B9}"/>
              </a:ext>
            </a:extLst>
          </p:cNvPr>
          <p:cNvSpPr/>
          <p:nvPr/>
        </p:nvSpPr>
        <p:spPr>
          <a:xfrm rot="2011972">
            <a:off x="2182079" y="2746694"/>
            <a:ext cx="484632" cy="1216152"/>
          </a:xfrm>
          <a:prstGeom prst="up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3" name="Flèche : double flèche verticale 12">
            <a:extLst>
              <a:ext uri="{FF2B5EF4-FFF2-40B4-BE49-F238E27FC236}">
                <a16:creationId xmlns:a16="http://schemas.microsoft.com/office/drawing/2014/main" id="{6376A51A-CCF1-4AA2-917F-805E4C1DE9C9}"/>
              </a:ext>
            </a:extLst>
          </p:cNvPr>
          <p:cNvSpPr/>
          <p:nvPr/>
        </p:nvSpPr>
        <p:spPr>
          <a:xfrm rot="5400000">
            <a:off x="5245608" y="3807454"/>
            <a:ext cx="484632" cy="1216152"/>
          </a:xfrm>
          <a:prstGeom prst="up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4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FF6AB-E0CC-46F9-AD44-F8C3175D70D0}"/>
              </a:ext>
            </a:extLst>
          </p:cNvPr>
          <p:cNvSpPr>
            <a:spLocks noGrp="1"/>
          </p:cNvSpPr>
          <p:nvPr>
            <p:ph type="title"/>
          </p:nvPr>
        </p:nvSpPr>
        <p:spPr>
          <a:xfrm>
            <a:off x="1719743" y="438056"/>
            <a:ext cx="7596204" cy="691662"/>
          </a:xfrm>
          <a:solidFill>
            <a:schemeClr val="accent1">
              <a:lumMod val="20000"/>
              <a:lumOff val="80000"/>
            </a:schemeClr>
          </a:solidFill>
        </p:spPr>
        <p:txBody>
          <a:bodyPr/>
          <a:lstStyle/>
          <a:p>
            <a:r>
              <a:rPr lang="fr-FR" dirty="0">
                <a:latin typeface="Calibri" panose="020F0502020204030204" pitchFamily="34" charset="0"/>
                <a:cs typeface="Calibri" panose="020F0502020204030204" pitchFamily="34" charset="0"/>
              </a:rPr>
              <a:t>EN CLASSE DE PREMIERE</a:t>
            </a:r>
          </a:p>
        </p:txBody>
      </p:sp>
      <p:pic>
        <p:nvPicPr>
          <p:cNvPr id="4" name="Picture 2" descr="Calendrier PFMP (Stages) 2020 – 2021 | Lycée Guy Moquet - Etienne Lenoir">
            <a:extLst>
              <a:ext uri="{FF2B5EF4-FFF2-40B4-BE49-F238E27FC236}">
                <a16:creationId xmlns:a16="http://schemas.microsoft.com/office/drawing/2014/main" id="{8049AAD0-5B0E-4051-BB51-CC097FBF66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AD03F4-0356-46B5-BCE9-0CA5324FFAB6}"/>
              </a:ext>
            </a:extLst>
          </p:cNvPr>
          <p:cNvSpPr/>
          <p:nvPr/>
        </p:nvSpPr>
        <p:spPr>
          <a:xfrm>
            <a:off x="469784" y="1503173"/>
            <a:ext cx="10402348" cy="914400"/>
          </a:xfrm>
          <a:prstGeom prst="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6" name="Rectangle : coins arrondis 5">
            <a:extLst>
              <a:ext uri="{FF2B5EF4-FFF2-40B4-BE49-F238E27FC236}">
                <a16:creationId xmlns:a16="http://schemas.microsoft.com/office/drawing/2014/main" id="{095ABBCE-B9A8-4ABA-A912-BBDC9AB5C337}"/>
              </a:ext>
            </a:extLst>
          </p:cNvPr>
          <p:cNvSpPr/>
          <p:nvPr/>
        </p:nvSpPr>
        <p:spPr>
          <a:xfrm>
            <a:off x="738230" y="1876628"/>
            <a:ext cx="2642532" cy="914400"/>
          </a:xfrm>
          <a:prstGeom prst="roundRect">
            <a:avLst/>
          </a:prstGeom>
          <a:solidFill>
            <a:schemeClr val="accent5">
              <a:lumMod val="60000"/>
              <a:lumOff val="40000"/>
            </a:schemeClr>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PRATIQUE</a:t>
            </a:r>
          </a:p>
        </p:txBody>
      </p:sp>
      <p:sp>
        <p:nvSpPr>
          <p:cNvPr id="7" name="Rectangle : coins arrondis 6">
            <a:extLst>
              <a:ext uri="{FF2B5EF4-FFF2-40B4-BE49-F238E27FC236}">
                <a16:creationId xmlns:a16="http://schemas.microsoft.com/office/drawing/2014/main" id="{1444EE57-EF06-42C3-B27B-0467CE1FE24C}"/>
              </a:ext>
            </a:extLst>
          </p:cNvPr>
          <p:cNvSpPr/>
          <p:nvPr/>
        </p:nvSpPr>
        <p:spPr>
          <a:xfrm>
            <a:off x="7301218" y="1876628"/>
            <a:ext cx="2707922" cy="914400"/>
          </a:xfrm>
          <a:prstGeom prst="round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PROJET</a:t>
            </a:r>
          </a:p>
        </p:txBody>
      </p:sp>
      <p:sp>
        <p:nvSpPr>
          <p:cNvPr id="8" name="Rectangle : coins arrondis 7">
            <a:extLst>
              <a:ext uri="{FF2B5EF4-FFF2-40B4-BE49-F238E27FC236}">
                <a16:creationId xmlns:a16="http://schemas.microsoft.com/office/drawing/2014/main" id="{E21BA7CA-2A05-4304-9BAA-6CE0A93C8CA8}"/>
              </a:ext>
            </a:extLst>
          </p:cNvPr>
          <p:cNvSpPr/>
          <p:nvPr/>
        </p:nvSpPr>
        <p:spPr>
          <a:xfrm>
            <a:off x="4019724" y="1876628"/>
            <a:ext cx="2642532" cy="914400"/>
          </a:xfrm>
          <a:prstGeom prst="roundRect">
            <a:avLst/>
          </a:prstGeom>
          <a:solidFill>
            <a:srgbClr val="91579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THEORIE</a:t>
            </a:r>
          </a:p>
        </p:txBody>
      </p:sp>
      <p:sp>
        <p:nvSpPr>
          <p:cNvPr id="9" name="Rectangle 8">
            <a:extLst>
              <a:ext uri="{FF2B5EF4-FFF2-40B4-BE49-F238E27FC236}">
                <a16:creationId xmlns:a16="http://schemas.microsoft.com/office/drawing/2014/main" id="{D1CCDF92-4648-458A-B005-E8B5D9F8C74D}"/>
              </a:ext>
            </a:extLst>
          </p:cNvPr>
          <p:cNvSpPr/>
          <p:nvPr/>
        </p:nvSpPr>
        <p:spPr>
          <a:xfrm>
            <a:off x="738230" y="3011648"/>
            <a:ext cx="2642532" cy="3408296"/>
          </a:xfrm>
          <a:prstGeom prst="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cs typeface="Calibri" panose="020F0502020204030204" pitchFamily="34" charset="0"/>
              </a:rPr>
              <a:t>Découverte et /ou approfondissement d’au moins</a:t>
            </a:r>
          </a:p>
          <a:p>
            <a:r>
              <a:rPr lang="fr-FR" sz="1600" dirty="0">
                <a:solidFill>
                  <a:schemeClr val="tx1"/>
                </a:solidFill>
                <a:latin typeface="Calibri" panose="020F0502020204030204" pitchFamily="34" charset="0"/>
                <a:cs typeface="Calibri" panose="020F0502020204030204" pitchFamily="34" charset="0"/>
              </a:rPr>
              <a:t> </a:t>
            </a:r>
          </a:p>
          <a:p>
            <a:pPr algn="ctr"/>
            <a:r>
              <a:rPr lang="fr-FR" sz="1600" b="1" dirty="0">
                <a:solidFill>
                  <a:schemeClr val="tx1"/>
                </a:solidFill>
                <a:latin typeface="Calibri" panose="020F0502020204030204" pitchFamily="34" charset="0"/>
                <a:cs typeface="Calibri" panose="020F0502020204030204" pitchFamily="34" charset="0"/>
              </a:rPr>
              <a:t>3 APSA </a:t>
            </a:r>
            <a:r>
              <a:rPr lang="fr-FR" sz="1600" dirty="0">
                <a:solidFill>
                  <a:schemeClr val="tx1"/>
                </a:solidFill>
                <a:latin typeface="Calibri" panose="020F0502020204030204" pitchFamily="34" charset="0"/>
                <a:cs typeface="Calibri" panose="020F0502020204030204" pitchFamily="34" charset="0"/>
              </a:rPr>
              <a:t>(activités </a:t>
            </a:r>
          </a:p>
          <a:p>
            <a:pPr algn="ctr"/>
            <a:r>
              <a:rPr lang="fr-FR" sz="1600" dirty="0">
                <a:solidFill>
                  <a:schemeClr val="tx1"/>
                </a:solidFill>
                <a:latin typeface="Calibri" panose="020F0502020204030204" pitchFamily="34" charset="0"/>
                <a:cs typeface="Calibri" panose="020F0502020204030204" pitchFamily="34" charset="0"/>
              </a:rPr>
              <a:t>physiques, sportives et artistiques)</a:t>
            </a:r>
          </a:p>
          <a:p>
            <a:pPr algn="ctr"/>
            <a:r>
              <a:rPr lang="fr-FR" sz="1600" dirty="0">
                <a:solidFill>
                  <a:schemeClr val="tx1"/>
                </a:solidFill>
                <a:latin typeface="Calibri" panose="020F0502020204030204" pitchFamily="34" charset="0"/>
                <a:cs typeface="Calibri" panose="020F0502020204030204" pitchFamily="34" charset="0"/>
              </a:rPr>
              <a:t>dont la natation </a:t>
            </a:r>
          </a:p>
        </p:txBody>
      </p:sp>
      <p:sp>
        <p:nvSpPr>
          <p:cNvPr id="10" name="Rectangle 9">
            <a:extLst>
              <a:ext uri="{FF2B5EF4-FFF2-40B4-BE49-F238E27FC236}">
                <a16:creationId xmlns:a16="http://schemas.microsoft.com/office/drawing/2014/main" id="{259F1854-3494-4CAA-85D1-BAB5F4EAB9B1}"/>
              </a:ext>
            </a:extLst>
          </p:cNvPr>
          <p:cNvSpPr/>
          <p:nvPr/>
        </p:nvSpPr>
        <p:spPr>
          <a:xfrm>
            <a:off x="7366608" y="3011648"/>
            <a:ext cx="2642532" cy="3408296"/>
          </a:xfrm>
          <a:prstGeom prst="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cs typeface="Calibri" panose="020F0502020204030204" pitchFamily="34" charset="0"/>
              </a:rPr>
              <a:t>Conception et organisation d’un évènement à caractère sportif et/ou artistique</a:t>
            </a:r>
          </a:p>
          <a:p>
            <a:pPr algn="ctr"/>
            <a:r>
              <a:rPr lang="fr-FR" sz="1600" dirty="0">
                <a:solidFill>
                  <a:schemeClr val="tx1"/>
                </a:solidFill>
                <a:latin typeface="Calibri" panose="020F0502020204030204" pitchFamily="34" charset="0"/>
                <a:cs typeface="Calibri" panose="020F0502020204030204" pitchFamily="34" charset="0"/>
              </a:rPr>
              <a:t>(gestion de projet/travail en groupe/autonomie/responsabilités)</a:t>
            </a:r>
          </a:p>
        </p:txBody>
      </p:sp>
      <p:sp>
        <p:nvSpPr>
          <p:cNvPr id="11" name="Rectangle 10">
            <a:extLst>
              <a:ext uri="{FF2B5EF4-FFF2-40B4-BE49-F238E27FC236}">
                <a16:creationId xmlns:a16="http://schemas.microsoft.com/office/drawing/2014/main" id="{DDDB05EC-E2C2-4943-AB4E-472F9FDEDAC0}"/>
              </a:ext>
            </a:extLst>
          </p:cNvPr>
          <p:cNvSpPr/>
          <p:nvPr/>
        </p:nvSpPr>
        <p:spPr>
          <a:xfrm>
            <a:off x="4019724" y="3011648"/>
            <a:ext cx="2642532" cy="3408296"/>
          </a:xfrm>
          <a:prstGeom prst="rect">
            <a:avLst/>
          </a:prstGeom>
          <a:solidFill>
            <a:srgbClr val="91579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Calibri" panose="020F0502020204030204" pitchFamily="34" charset="0"/>
                <a:cs typeface="Calibri" panose="020F0502020204030204" pitchFamily="34" charset="0"/>
              </a:rPr>
              <a:t>3 thématiques :</a:t>
            </a:r>
          </a:p>
          <a:p>
            <a:r>
              <a:rPr lang="fr-FR" sz="1600" dirty="0">
                <a:solidFill>
                  <a:schemeClr val="tx1"/>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fr-FR" sz="1600" dirty="0">
                <a:solidFill>
                  <a:schemeClr val="tx1"/>
                </a:solidFill>
                <a:latin typeface="Calibri" panose="020F0502020204030204" pitchFamily="34" charset="0"/>
                <a:cs typeface="Calibri" panose="020F0502020204030204" pitchFamily="34" charset="0"/>
              </a:rPr>
              <a:t>Métiers du sport, du corps, de la santé et de la sécurité</a:t>
            </a:r>
          </a:p>
          <a:p>
            <a:pPr marL="285750" indent="-285750">
              <a:buFont typeface="Wingdings" panose="05000000000000000000" pitchFamily="2" charset="2"/>
              <a:buChar char="ü"/>
            </a:pPr>
            <a:r>
              <a:rPr lang="fr-FR" sz="1600" dirty="0">
                <a:solidFill>
                  <a:schemeClr val="tx1"/>
                </a:solidFill>
                <a:latin typeface="Calibri" panose="020F0502020204030204" pitchFamily="34" charset="0"/>
                <a:cs typeface="Calibri" panose="020F0502020204030204" pitchFamily="34" charset="0"/>
              </a:rPr>
              <a:t>Pratique physique:</a:t>
            </a:r>
          </a:p>
          <a:p>
            <a:pPr marL="742950" lvl="1" indent="-285750">
              <a:buFont typeface="Wingdings" panose="05000000000000000000" pitchFamily="2" charset="2"/>
              <a:buChar char="§"/>
            </a:pPr>
            <a:r>
              <a:rPr lang="fr-FR" sz="1600" dirty="0">
                <a:solidFill>
                  <a:schemeClr val="tx1"/>
                </a:solidFill>
                <a:latin typeface="Calibri" panose="020F0502020204030204" pitchFamily="34" charset="0"/>
                <a:cs typeface="Calibri" panose="020F0502020204030204" pitchFamily="34" charset="0"/>
              </a:rPr>
              <a:t>Technologie des APSA</a:t>
            </a:r>
          </a:p>
          <a:p>
            <a:pPr marL="742950" lvl="1" indent="-285750">
              <a:buFont typeface="Wingdings" panose="05000000000000000000" pitchFamily="2" charset="2"/>
              <a:buChar char="§"/>
            </a:pPr>
            <a:r>
              <a:rPr lang="fr-FR" sz="1600" dirty="0">
                <a:solidFill>
                  <a:schemeClr val="tx1"/>
                </a:solidFill>
                <a:latin typeface="Calibri" panose="020F0502020204030204" pitchFamily="34" charset="0"/>
                <a:cs typeface="Calibri" panose="020F0502020204030204" pitchFamily="34" charset="0"/>
              </a:rPr>
              <a:t>APSA et santé</a:t>
            </a:r>
          </a:p>
          <a:p>
            <a:pPr marL="285750" indent="-285750">
              <a:buFont typeface="Wingdings" panose="05000000000000000000" pitchFamily="2" charset="2"/>
              <a:buChar char="ü"/>
            </a:pPr>
            <a:r>
              <a:rPr lang="fr-FR" sz="1600" dirty="0">
                <a:solidFill>
                  <a:schemeClr val="tx1"/>
                </a:solidFill>
                <a:latin typeface="Calibri" panose="020F0502020204030204" pitchFamily="34" charset="0"/>
                <a:cs typeface="Calibri" panose="020F0502020204030204" pitchFamily="34" charset="0"/>
              </a:rPr>
              <a:t>Le sport -santé</a:t>
            </a:r>
          </a:p>
        </p:txBody>
      </p:sp>
    </p:spTree>
    <p:extLst>
      <p:ext uri="{BB962C8B-B14F-4D97-AF65-F5344CB8AC3E}">
        <p14:creationId xmlns:p14="http://schemas.microsoft.com/office/powerpoint/2010/main" val="14377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860ED2-FD9D-4C13-B88B-5054511F1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3165" y="140677"/>
            <a:ext cx="3071445" cy="2303584"/>
          </a:xfrm>
          <a:prstGeom prst="rect">
            <a:avLst/>
          </a:prstGeom>
        </p:spPr>
      </p:pic>
      <p:sp>
        <p:nvSpPr>
          <p:cNvPr id="4" name="ZoneTexte 3">
            <a:extLst>
              <a:ext uri="{FF2B5EF4-FFF2-40B4-BE49-F238E27FC236}">
                <a16:creationId xmlns:a16="http://schemas.microsoft.com/office/drawing/2014/main" id="{3AA7304A-F4DB-4AD4-9F07-396A1463FB99}"/>
              </a:ext>
            </a:extLst>
          </p:cNvPr>
          <p:cNvSpPr txBox="1"/>
          <p:nvPr/>
        </p:nvSpPr>
        <p:spPr>
          <a:xfrm>
            <a:off x="2159663" y="2413259"/>
            <a:ext cx="331283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Animation lors de la fête du lycée</a:t>
            </a:r>
          </a:p>
        </p:txBody>
      </p:sp>
      <p:pic>
        <p:nvPicPr>
          <p:cNvPr id="6" name="Image 5">
            <a:extLst>
              <a:ext uri="{FF2B5EF4-FFF2-40B4-BE49-F238E27FC236}">
                <a16:creationId xmlns:a16="http://schemas.microsoft.com/office/drawing/2014/main" id="{E4507381-C18B-4638-A7DE-59C89BB35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292" y="140677"/>
            <a:ext cx="3259015" cy="2303584"/>
          </a:xfrm>
          <a:prstGeom prst="rect">
            <a:avLst/>
          </a:prstGeom>
        </p:spPr>
      </p:pic>
      <p:sp>
        <p:nvSpPr>
          <p:cNvPr id="7" name="ZoneTexte 6">
            <a:extLst>
              <a:ext uri="{FF2B5EF4-FFF2-40B4-BE49-F238E27FC236}">
                <a16:creationId xmlns:a16="http://schemas.microsoft.com/office/drawing/2014/main" id="{D8B1A4B9-58AA-4DBC-B833-2EA24D0B954F}"/>
              </a:ext>
            </a:extLst>
          </p:cNvPr>
          <p:cNvSpPr txBox="1"/>
          <p:nvPr/>
        </p:nvSpPr>
        <p:spPr>
          <a:xfrm>
            <a:off x="6475087" y="2429233"/>
            <a:ext cx="2077748"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Initiation swing golf </a:t>
            </a:r>
          </a:p>
        </p:txBody>
      </p:sp>
      <p:pic>
        <p:nvPicPr>
          <p:cNvPr id="9" name="Image 8">
            <a:extLst>
              <a:ext uri="{FF2B5EF4-FFF2-40B4-BE49-F238E27FC236}">
                <a16:creationId xmlns:a16="http://schemas.microsoft.com/office/drawing/2014/main" id="{0A266357-7ACD-4959-A0DE-31F480F474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692" y="3097527"/>
            <a:ext cx="3172196" cy="3235515"/>
          </a:xfrm>
          <a:prstGeom prst="rect">
            <a:avLst/>
          </a:prstGeom>
        </p:spPr>
      </p:pic>
      <p:sp>
        <p:nvSpPr>
          <p:cNvPr id="10" name="ZoneTexte 9">
            <a:extLst>
              <a:ext uri="{FF2B5EF4-FFF2-40B4-BE49-F238E27FC236}">
                <a16:creationId xmlns:a16="http://schemas.microsoft.com/office/drawing/2014/main" id="{EB0DD3AC-9303-4689-B5B0-D4742501BBAB}"/>
              </a:ext>
            </a:extLst>
          </p:cNvPr>
          <p:cNvSpPr txBox="1"/>
          <p:nvPr/>
        </p:nvSpPr>
        <p:spPr>
          <a:xfrm>
            <a:off x="1518536" y="6347991"/>
            <a:ext cx="1647374"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Initiation canoë</a:t>
            </a:r>
          </a:p>
        </p:txBody>
      </p:sp>
      <p:pic>
        <p:nvPicPr>
          <p:cNvPr id="12" name="Image 11">
            <a:extLst>
              <a:ext uri="{FF2B5EF4-FFF2-40B4-BE49-F238E27FC236}">
                <a16:creationId xmlns:a16="http://schemas.microsoft.com/office/drawing/2014/main" id="{2290AAD3-5DB4-4075-A33E-31CF1AB43F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9721" y="3097528"/>
            <a:ext cx="4490261" cy="2983544"/>
          </a:xfrm>
          <a:prstGeom prst="rect">
            <a:avLst/>
          </a:prstGeom>
        </p:spPr>
      </p:pic>
      <p:sp>
        <p:nvSpPr>
          <p:cNvPr id="13" name="ZoneTexte 12">
            <a:extLst>
              <a:ext uri="{FF2B5EF4-FFF2-40B4-BE49-F238E27FC236}">
                <a16:creationId xmlns:a16="http://schemas.microsoft.com/office/drawing/2014/main" id="{5B97C12D-9863-469D-93DD-9B5BB8DD2666}"/>
              </a:ext>
            </a:extLst>
          </p:cNvPr>
          <p:cNvSpPr txBox="1"/>
          <p:nvPr/>
        </p:nvSpPr>
        <p:spPr>
          <a:xfrm>
            <a:off x="4842798" y="6098603"/>
            <a:ext cx="3247299" cy="369332"/>
          </a:xfrm>
          <a:prstGeom prst="rect">
            <a:avLst/>
          </a:prstGeom>
          <a:noFill/>
        </p:spPr>
        <p:txBody>
          <a:bodyPr wrap="none" rtlCol="0">
            <a:spAutoFit/>
          </a:bodyPr>
          <a:lstStyle/>
          <a:p>
            <a:r>
              <a:rPr lang="fr-FR" dirty="0" err="1">
                <a:latin typeface="Calibri" panose="020F0502020204030204" pitchFamily="34" charset="0"/>
                <a:cs typeface="Calibri" panose="020F0502020204030204" pitchFamily="34" charset="0"/>
              </a:rPr>
              <a:t>Atlant’lycée</a:t>
            </a:r>
            <a:r>
              <a:rPr lang="fr-FR" dirty="0">
                <a:latin typeface="Calibri" panose="020F0502020204030204" pitchFamily="34" charset="0"/>
                <a:cs typeface="Calibri" panose="020F0502020204030204" pitchFamily="34" charset="0"/>
              </a:rPr>
              <a:t> dans la cadre de l’AS</a:t>
            </a:r>
          </a:p>
        </p:txBody>
      </p:sp>
      <p:pic>
        <p:nvPicPr>
          <p:cNvPr id="14" name="Picture 2" descr="Calendrier PFMP (Stages) 2020 – 2021 | Lycée Guy Moquet - Etienne Lenoir">
            <a:extLst>
              <a:ext uri="{FF2B5EF4-FFF2-40B4-BE49-F238E27FC236}">
                <a16:creationId xmlns:a16="http://schemas.microsoft.com/office/drawing/2014/main" id="{47DD4D85-6222-4986-B472-28B3A6B67A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BDF960E4-F8D7-4DAC-B62B-2E94ED76F698}"/>
              </a:ext>
            </a:extLst>
          </p:cNvPr>
          <p:cNvSpPr txBox="1"/>
          <p:nvPr/>
        </p:nvSpPr>
        <p:spPr>
          <a:xfrm>
            <a:off x="242147" y="1359658"/>
            <a:ext cx="1746739" cy="1200329"/>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Exemple de sorties, animation et de découvertes</a:t>
            </a:r>
          </a:p>
        </p:txBody>
      </p:sp>
    </p:spTree>
    <p:extLst>
      <p:ext uri="{BB962C8B-B14F-4D97-AF65-F5344CB8AC3E}">
        <p14:creationId xmlns:p14="http://schemas.microsoft.com/office/powerpoint/2010/main" val="195641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CCAF64-CB39-40FF-A94E-6C63A9A6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2115" y="829756"/>
            <a:ext cx="6178062" cy="4317024"/>
          </a:xfrm>
          <a:prstGeom prst="rect">
            <a:avLst/>
          </a:prstGeom>
        </p:spPr>
      </p:pic>
      <p:sp>
        <p:nvSpPr>
          <p:cNvPr id="4" name="ZoneTexte 3">
            <a:extLst>
              <a:ext uri="{FF2B5EF4-FFF2-40B4-BE49-F238E27FC236}">
                <a16:creationId xmlns:a16="http://schemas.microsoft.com/office/drawing/2014/main" id="{3A75AD94-60F0-4CC1-AE67-EC3B4F18E559}"/>
              </a:ext>
            </a:extLst>
          </p:cNvPr>
          <p:cNvSpPr txBox="1"/>
          <p:nvPr/>
        </p:nvSpPr>
        <p:spPr>
          <a:xfrm>
            <a:off x="3532088" y="5658912"/>
            <a:ext cx="3336258" cy="369332"/>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Projet</a:t>
            </a:r>
            <a:r>
              <a:rPr lang="fr-FR" dirty="0"/>
              <a:t> « séjour ski »</a:t>
            </a:r>
          </a:p>
        </p:txBody>
      </p:sp>
      <p:pic>
        <p:nvPicPr>
          <p:cNvPr id="5" name="Picture 2" descr="Calendrier PFMP (Stages) 2020 – 2021 | Lycée Guy Moquet - Etienne Lenoir">
            <a:extLst>
              <a:ext uri="{FF2B5EF4-FFF2-40B4-BE49-F238E27FC236}">
                <a16:creationId xmlns:a16="http://schemas.microsoft.com/office/drawing/2014/main" id="{7D6729F4-2AFE-44F0-8D34-891586A3D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77D84-918E-45E6-9DD9-2AF5CAE6F108}"/>
              </a:ext>
            </a:extLst>
          </p:cNvPr>
          <p:cNvSpPr txBox="1">
            <a:spLocks/>
          </p:cNvSpPr>
          <p:nvPr/>
        </p:nvSpPr>
        <p:spPr>
          <a:xfrm>
            <a:off x="1719743" y="438056"/>
            <a:ext cx="7596204" cy="691662"/>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latin typeface="Calibri" panose="020F0502020204030204" pitchFamily="34" charset="0"/>
                <a:cs typeface="Calibri" panose="020F0502020204030204" pitchFamily="34" charset="0"/>
              </a:rPr>
              <a:t>EN CLASSE DE TERMINALE</a:t>
            </a:r>
          </a:p>
        </p:txBody>
      </p:sp>
      <p:pic>
        <p:nvPicPr>
          <p:cNvPr id="3" name="Picture 2" descr="Calendrier PFMP (Stages) 2020 – 2021 | Lycée Guy Moquet - Etienne Lenoir">
            <a:extLst>
              <a:ext uri="{FF2B5EF4-FFF2-40B4-BE49-F238E27FC236}">
                <a16:creationId xmlns:a16="http://schemas.microsoft.com/office/drawing/2014/main" id="{18AC11A3-F321-4DC0-8796-D9768AC28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15"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5F49732-A3B5-4A59-83D8-3986E9F7FD04}"/>
              </a:ext>
            </a:extLst>
          </p:cNvPr>
          <p:cNvSpPr/>
          <p:nvPr/>
        </p:nvSpPr>
        <p:spPr>
          <a:xfrm>
            <a:off x="469784" y="1503173"/>
            <a:ext cx="10402348" cy="914400"/>
          </a:xfrm>
          <a:prstGeom prst="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5" name="Rectangle : coins arrondis 4">
            <a:extLst>
              <a:ext uri="{FF2B5EF4-FFF2-40B4-BE49-F238E27FC236}">
                <a16:creationId xmlns:a16="http://schemas.microsoft.com/office/drawing/2014/main" id="{41082BDF-28DA-4E51-B0D4-5127C3C0AF3C}"/>
              </a:ext>
            </a:extLst>
          </p:cNvPr>
          <p:cNvSpPr/>
          <p:nvPr/>
        </p:nvSpPr>
        <p:spPr>
          <a:xfrm>
            <a:off x="738230" y="1876628"/>
            <a:ext cx="2642532" cy="9144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PRATIQUE</a:t>
            </a:r>
          </a:p>
        </p:txBody>
      </p:sp>
      <p:sp>
        <p:nvSpPr>
          <p:cNvPr id="6" name="Rectangle : coins arrondis 5">
            <a:extLst>
              <a:ext uri="{FF2B5EF4-FFF2-40B4-BE49-F238E27FC236}">
                <a16:creationId xmlns:a16="http://schemas.microsoft.com/office/drawing/2014/main" id="{24F5FB44-540B-47C2-8A0C-E71476104767}"/>
              </a:ext>
            </a:extLst>
          </p:cNvPr>
          <p:cNvSpPr/>
          <p:nvPr/>
        </p:nvSpPr>
        <p:spPr>
          <a:xfrm>
            <a:off x="7301218" y="1876628"/>
            <a:ext cx="2642532" cy="914400"/>
          </a:xfrm>
          <a:prstGeom prst="round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PROJET</a:t>
            </a:r>
          </a:p>
        </p:txBody>
      </p:sp>
      <p:sp>
        <p:nvSpPr>
          <p:cNvPr id="7" name="Rectangle : coins arrondis 6">
            <a:extLst>
              <a:ext uri="{FF2B5EF4-FFF2-40B4-BE49-F238E27FC236}">
                <a16:creationId xmlns:a16="http://schemas.microsoft.com/office/drawing/2014/main" id="{86BE2950-98A2-421E-BFF0-ADA27FEB29D9}"/>
              </a:ext>
            </a:extLst>
          </p:cNvPr>
          <p:cNvSpPr/>
          <p:nvPr/>
        </p:nvSpPr>
        <p:spPr>
          <a:xfrm>
            <a:off x="4019724" y="1800211"/>
            <a:ext cx="2642532" cy="914400"/>
          </a:xfrm>
          <a:prstGeom prst="roundRect">
            <a:avLst/>
          </a:prstGeom>
          <a:solidFill>
            <a:srgbClr val="91579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libri" panose="020F0502020204030204" pitchFamily="34" charset="0"/>
                <a:cs typeface="Calibri" panose="020F0502020204030204" pitchFamily="34" charset="0"/>
              </a:rPr>
              <a:t>THEORIE</a:t>
            </a:r>
          </a:p>
        </p:txBody>
      </p:sp>
      <p:sp>
        <p:nvSpPr>
          <p:cNvPr id="8" name="Rectangle 7">
            <a:extLst>
              <a:ext uri="{FF2B5EF4-FFF2-40B4-BE49-F238E27FC236}">
                <a16:creationId xmlns:a16="http://schemas.microsoft.com/office/drawing/2014/main" id="{FFA0AF3C-F540-4A79-A15B-8D9B9FBD8CEE}"/>
              </a:ext>
            </a:extLst>
          </p:cNvPr>
          <p:cNvSpPr/>
          <p:nvPr/>
        </p:nvSpPr>
        <p:spPr>
          <a:xfrm>
            <a:off x="738230" y="3011648"/>
            <a:ext cx="2642532" cy="3408296"/>
          </a:xfrm>
          <a:prstGeom prst="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cs typeface="Calibri" panose="020F0502020204030204" pitchFamily="34" charset="0"/>
              </a:rPr>
              <a:t>Découverte et /ou approfondissement d’au moins</a:t>
            </a:r>
          </a:p>
          <a:p>
            <a:r>
              <a:rPr lang="fr-FR" sz="1600" dirty="0">
                <a:solidFill>
                  <a:schemeClr val="tx1"/>
                </a:solidFill>
                <a:latin typeface="Calibri" panose="020F0502020204030204" pitchFamily="34" charset="0"/>
                <a:cs typeface="Calibri" panose="020F0502020204030204" pitchFamily="34" charset="0"/>
              </a:rPr>
              <a:t> </a:t>
            </a:r>
          </a:p>
          <a:p>
            <a:pPr algn="ctr"/>
            <a:r>
              <a:rPr lang="fr-FR" sz="1600" b="1" dirty="0">
                <a:solidFill>
                  <a:schemeClr val="tx1"/>
                </a:solidFill>
                <a:latin typeface="Calibri" panose="020F0502020204030204" pitchFamily="34" charset="0"/>
                <a:cs typeface="Calibri" panose="020F0502020204030204" pitchFamily="34" charset="0"/>
              </a:rPr>
              <a:t>3 APSA </a:t>
            </a:r>
            <a:r>
              <a:rPr lang="fr-FR" sz="1600" dirty="0">
                <a:solidFill>
                  <a:schemeClr val="tx1"/>
                </a:solidFill>
                <a:latin typeface="Calibri" panose="020F0502020204030204" pitchFamily="34" charset="0"/>
                <a:cs typeface="Calibri" panose="020F0502020204030204" pitchFamily="34" charset="0"/>
              </a:rPr>
              <a:t>(activités </a:t>
            </a:r>
          </a:p>
          <a:p>
            <a:pPr algn="ctr"/>
            <a:r>
              <a:rPr lang="fr-FR" sz="1600" dirty="0">
                <a:solidFill>
                  <a:schemeClr val="tx1"/>
                </a:solidFill>
                <a:latin typeface="Calibri" panose="020F0502020204030204" pitchFamily="34" charset="0"/>
                <a:cs typeface="Calibri" panose="020F0502020204030204" pitchFamily="34" charset="0"/>
              </a:rPr>
              <a:t>physiques, sportives et artistiques)</a:t>
            </a:r>
          </a:p>
          <a:p>
            <a:pPr algn="ctr"/>
            <a:r>
              <a:rPr lang="fr-FR" sz="1600" dirty="0">
                <a:solidFill>
                  <a:schemeClr val="tx1"/>
                </a:solidFill>
                <a:latin typeface="Calibri" panose="020F0502020204030204" pitchFamily="34" charset="0"/>
                <a:cs typeface="Calibri" panose="020F0502020204030204" pitchFamily="34" charset="0"/>
              </a:rPr>
              <a:t>dont la natation (inscription au BNSSA)</a:t>
            </a:r>
          </a:p>
        </p:txBody>
      </p:sp>
      <p:sp>
        <p:nvSpPr>
          <p:cNvPr id="9" name="Rectangle 8">
            <a:extLst>
              <a:ext uri="{FF2B5EF4-FFF2-40B4-BE49-F238E27FC236}">
                <a16:creationId xmlns:a16="http://schemas.microsoft.com/office/drawing/2014/main" id="{324FEF43-8411-4C21-A3FF-DFD3C3637405}"/>
              </a:ext>
            </a:extLst>
          </p:cNvPr>
          <p:cNvSpPr/>
          <p:nvPr/>
        </p:nvSpPr>
        <p:spPr>
          <a:xfrm>
            <a:off x="7301218" y="3011648"/>
            <a:ext cx="2642532" cy="3408296"/>
          </a:xfrm>
          <a:prstGeom prst="rect">
            <a:avLst/>
          </a:prstGeom>
          <a:solidFill>
            <a:schemeClr val="accent2">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cs typeface="Calibri" panose="020F0502020204030204" pitchFamily="34" charset="0"/>
              </a:rPr>
              <a:t>Conception et organisation d’un évènement à caractère sportif et/ou artistique</a:t>
            </a:r>
          </a:p>
          <a:p>
            <a:pPr algn="ctr"/>
            <a:endParaRPr lang="fr-FR" sz="1600" dirty="0">
              <a:solidFill>
                <a:schemeClr val="tx1"/>
              </a:solidFill>
              <a:latin typeface="Calibri" panose="020F0502020204030204" pitchFamily="34" charset="0"/>
              <a:cs typeface="Calibri" panose="020F0502020204030204" pitchFamily="34" charset="0"/>
            </a:endParaRPr>
          </a:p>
          <a:p>
            <a:pPr algn="ctr"/>
            <a:r>
              <a:rPr lang="fr-FR" sz="1600" dirty="0">
                <a:solidFill>
                  <a:schemeClr val="tx1"/>
                </a:solidFill>
                <a:latin typeface="Calibri" panose="020F0502020204030204" pitchFamily="34" charset="0"/>
                <a:cs typeface="Calibri" panose="020F0502020204030204" pitchFamily="34" charset="0"/>
              </a:rPr>
              <a:t>Encadrement d’un groupe d’élèves</a:t>
            </a:r>
          </a:p>
        </p:txBody>
      </p:sp>
      <p:sp>
        <p:nvSpPr>
          <p:cNvPr id="10" name="Rectangle 9">
            <a:extLst>
              <a:ext uri="{FF2B5EF4-FFF2-40B4-BE49-F238E27FC236}">
                <a16:creationId xmlns:a16="http://schemas.microsoft.com/office/drawing/2014/main" id="{C2613E9A-714F-45B2-AC2A-59E375F6B95F}"/>
              </a:ext>
            </a:extLst>
          </p:cNvPr>
          <p:cNvSpPr/>
          <p:nvPr/>
        </p:nvSpPr>
        <p:spPr>
          <a:xfrm>
            <a:off x="4019724" y="3011648"/>
            <a:ext cx="2642532" cy="3408296"/>
          </a:xfrm>
          <a:prstGeom prst="rect">
            <a:avLst/>
          </a:prstGeom>
          <a:solidFill>
            <a:srgbClr val="91579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Calibri" panose="020F0502020204030204" pitchFamily="34" charset="0"/>
                <a:cs typeface="Calibri" panose="020F0502020204030204" pitchFamily="34" charset="0"/>
              </a:rPr>
              <a:t>2 thématiques :</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fr-FR" sz="1600" dirty="0">
                <a:solidFill>
                  <a:schemeClr val="tx1"/>
                </a:solidFill>
                <a:latin typeface="Calibri" panose="020F0502020204030204" pitchFamily="34" charset="0"/>
                <a:cs typeface="Calibri" panose="020F0502020204030204" pitchFamily="34" charset="0"/>
              </a:rPr>
              <a:t>Enjeux de la pratique physique dans le monde contemporain</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fr-FR" sz="1600" dirty="0">
                <a:solidFill>
                  <a:schemeClr val="tx1"/>
                </a:solidFill>
                <a:latin typeface="Calibri" panose="020F0502020204030204" pitchFamily="34" charset="0"/>
                <a:cs typeface="Calibri" panose="020F0502020204030204" pitchFamily="34" charset="0"/>
              </a:rPr>
              <a:t>Technologie des APSA</a:t>
            </a:r>
          </a:p>
          <a:p>
            <a:pPr marL="285750" indent="-285750">
              <a:buFont typeface="Wingdings" panose="05000000000000000000" pitchFamily="2" charset="2"/>
              <a:buChar char="ü"/>
            </a:pPr>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fr-FR"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37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D68F2-C9FC-4C05-A641-AC1E709C6914}"/>
              </a:ext>
            </a:extLst>
          </p:cNvPr>
          <p:cNvSpPr txBox="1">
            <a:spLocks/>
          </p:cNvSpPr>
          <p:nvPr/>
        </p:nvSpPr>
        <p:spPr>
          <a:xfrm>
            <a:off x="1728977" y="362325"/>
            <a:ext cx="7596204" cy="691662"/>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latin typeface="Calibri" panose="020F0502020204030204" pitchFamily="34" charset="0"/>
                <a:cs typeface="Calibri" panose="020F0502020204030204" pitchFamily="34" charset="0"/>
              </a:rPr>
              <a:t>SECTEURS PROFESSIONNELS : </a:t>
            </a:r>
          </a:p>
        </p:txBody>
      </p:sp>
      <p:pic>
        <p:nvPicPr>
          <p:cNvPr id="3" name="Picture 2" descr="Calendrier PFMP (Stages) 2020 – 2021 | Lycée Guy Moquet - Etienne Lenoir">
            <a:extLst>
              <a:ext uri="{FF2B5EF4-FFF2-40B4-BE49-F238E27FC236}">
                <a16:creationId xmlns:a16="http://schemas.microsoft.com/office/drawing/2014/main" id="{1E72BB63-6102-4B2A-88F5-4923707E4A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4C5970EE-6A78-4DC0-9C98-66148F9E02BD}"/>
              </a:ext>
            </a:extLst>
          </p:cNvPr>
          <p:cNvSpPr/>
          <p:nvPr/>
        </p:nvSpPr>
        <p:spPr>
          <a:xfrm>
            <a:off x="7610763" y="5322527"/>
            <a:ext cx="4581237" cy="914400"/>
          </a:xfrm>
          <a:prstGeom prst="ellipse">
            <a:avLst/>
          </a:prstGeom>
          <a:solidFill>
            <a:schemeClr val="accent3">
              <a:lumMod val="75000"/>
            </a:schemeClr>
          </a:solidFill>
          <a:effectLst>
            <a:glow rad="101600">
              <a:schemeClr val="accent3">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Conception / vente / distribution</a:t>
            </a:r>
          </a:p>
        </p:txBody>
      </p:sp>
      <p:sp>
        <p:nvSpPr>
          <p:cNvPr id="6" name="Ellipse 5">
            <a:extLst>
              <a:ext uri="{FF2B5EF4-FFF2-40B4-BE49-F238E27FC236}">
                <a16:creationId xmlns:a16="http://schemas.microsoft.com/office/drawing/2014/main" id="{6E900DBD-3483-4660-9B8C-94CA745E6AFE}"/>
              </a:ext>
            </a:extLst>
          </p:cNvPr>
          <p:cNvSpPr/>
          <p:nvPr/>
        </p:nvSpPr>
        <p:spPr>
          <a:xfrm>
            <a:off x="5527079" y="1398272"/>
            <a:ext cx="4581237" cy="914400"/>
          </a:xfrm>
          <a:prstGeom prst="ellipse">
            <a:avLst/>
          </a:prstGeom>
          <a:solidFill>
            <a:srgbClr val="92D050"/>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Entraînement et coaching</a:t>
            </a:r>
          </a:p>
        </p:txBody>
      </p:sp>
      <p:sp>
        <p:nvSpPr>
          <p:cNvPr id="7" name="Ellipse 6">
            <a:extLst>
              <a:ext uri="{FF2B5EF4-FFF2-40B4-BE49-F238E27FC236}">
                <a16:creationId xmlns:a16="http://schemas.microsoft.com/office/drawing/2014/main" id="{F2B5E54A-87EA-4117-89AC-193B99B069EA}"/>
              </a:ext>
            </a:extLst>
          </p:cNvPr>
          <p:cNvSpPr/>
          <p:nvPr/>
        </p:nvSpPr>
        <p:spPr>
          <a:xfrm>
            <a:off x="3805381" y="2217208"/>
            <a:ext cx="4581237" cy="914400"/>
          </a:xfrm>
          <a:prstGeom prst="ellipse">
            <a:avLst/>
          </a:prstGeom>
          <a:solidFill>
            <a:srgbClr val="FF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et protection des personnes</a:t>
            </a:r>
          </a:p>
        </p:txBody>
      </p:sp>
      <p:sp>
        <p:nvSpPr>
          <p:cNvPr id="8" name="Ellipse 7">
            <a:extLst>
              <a:ext uri="{FF2B5EF4-FFF2-40B4-BE49-F238E27FC236}">
                <a16:creationId xmlns:a16="http://schemas.microsoft.com/office/drawing/2014/main" id="{FF26D467-2984-4763-A259-3714CC996B28}"/>
              </a:ext>
            </a:extLst>
          </p:cNvPr>
          <p:cNvSpPr/>
          <p:nvPr/>
        </p:nvSpPr>
        <p:spPr>
          <a:xfrm>
            <a:off x="436687" y="4177597"/>
            <a:ext cx="4581237" cy="914400"/>
          </a:xfrm>
          <a:prstGeom prst="ellipse">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Enseignement</a:t>
            </a:r>
          </a:p>
        </p:txBody>
      </p:sp>
      <p:sp>
        <p:nvSpPr>
          <p:cNvPr id="9" name="Ellipse 8">
            <a:extLst>
              <a:ext uri="{FF2B5EF4-FFF2-40B4-BE49-F238E27FC236}">
                <a16:creationId xmlns:a16="http://schemas.microsoft.com/office/drawing/2014/main" id="{BC33F061-D653-4B4D-93E1-CE7D9E59061D}"/>
              </a:ext>
            </a:extLst>
          </p:cNvPr>
          <p:cNvSpPr/>
          <p:nvPr/>
        </p:nvSpPr>
        <p:spPr>
          <a:xfrm>
            <a:off x="7197706" y="3054355"/>
            <a:ext cx="4581237" cy="914400"/>
          </a:xfrm>
          <a:prstGeom prst="ellipse">
            <a:avLst/>
          </a:prstGeom>
          <a:solidFill>
            <a:srgbClr val="00B0F0"/>
          </a:solidFill>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Collectivités territoriales</a:t>
            </a:r>
          </a:p>
        </p:txBody>
      </p:sp>
      <p:sp>
        <p:nvSpPr>
          <p:cNvPr id="10" name="Ellipse 9">
            <a:extLst>
              <a:ext uri="{FF2B5EF4-FFF2-40B4-BE49-F238E27FC236}">
                <a16:creationId xmlns:a16="http://schemas.microsoft.com/office/drawing/2014/main" id="{6E4CBA31-C017-44A8-94C9-B2D8CD985373}"/>
              </a:ext>
            </a:extLst>
          </p:cNvPr>
          <p:cNvSpPr/>
          <p:nvPr/>
        </p:nvSpPr>
        <p:spPr>
          <a:xfrm>
            <a:off x="2616469" y="3453970"/>
            <a:ext cx="4581237" cy="914400"/>
          </a:xfrm>
          <a:prstGeom prst="ellipse">
            <a:avLst/>
          </a:prstGeom>
          <a:solidFill>
            <a:schemeClr val="accent1">
              <a:lumMod val="20000"/>
              <a:lumOff val="8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Gestion et management de structures sportives</a:t>
            </a:r>
          </a:p>
        </p:txBody>
      </p:sp>
      <p:sp>
        <p:nvSpPr>
          <p:cNvPr id="12" name="Ellipse 11">
            <a:extLst>
              <a:ext uri="{FF2B5EF4-FFF2-40B4-BE49-F238E27FC236}">
                <a16:creationId xmlns:a16="http://schemas.microsoft.com/office/drawing/2014/main" id="{A03DCC31-D7B2-4691-94D5-DBC70F124636}"/>
              </a:ext>
            </a:extLst>
          </p:cNvPr>
          <p:cNvSpPr/>
          <p:nvPr/>
        </p:nvSpPr>
        <p:spPr>
          <a:xfrm>
            <a:off x="5212810" y="4405477"/>
            <a:ext cx="4581237" cy="914400"/>
          </a:xfrm>
          <a:prstGeom prst="ellipse">
            <a:avLst/>
          </a:prstGeom>
          <a:solidFill>
            <a:schemeClr val="accent5">
              <a:lumMod val="60000"/>
              <a:lumOff val="4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Communication </a:t>
            </a:r>
          </a:p>
        </p:txBody>
      </p:sp>
      <p:sp>
        <p:nvSpPr>
          <p:cNvPr id="13" name="Ellipse 12">
            <a:extLst>
              <a:ext uri="{FF2B5EF4-FFF2-40B4-BE49-F238E27FC236}">
                <a16:creationId xmlns:a16="http://schemas.microsoft.com/office/drawing/2014/main" id="{874FC905-CF33-4388-A9FA-6B63653ACB3B}"/>
              </a:ext>
            </a:extLst>
          </p:cNvPr>
          <p:cNvSpPr/>
          <p:nvPr/>
        </p:nvSpPr>
        <p:spPr>
          <a:xfrm>
            <a:off x="191385" y="2659787"/>
            <a:ext cx="4581237" cy="914400"/>
          </a:xfrm>
          <a:prstGeom prst="ellipse">
            <a:avLst/>
          </a:prstGeom>
          <a:solidFill>
            <a:srgbClr val="45E406"/>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Animation</a:t>
            </a:r>
          </a:p>
        </p:txBody>
      </p:sp>
      <p:sp>
        <p:nvSpPr>
          <p:cNvPr id="14" name="Ellipse 13">
            <a:extLst>
              <a:ext uri="{FF2B5EF4-FFF2-40B4-BE49-F238E27FC236}">
                <a16:creationId xmlns:a16="http://schemas.microsoft.com/office/drawing/2014/main" id="{CDED2DEE-8EAA-4CAC-B755-584A1B130E7E}"/>
              </a:ext>
            </a:extLst>
          </p:cNvPr>
          <p:cNvSpPr/>
          <p:nvPr/>
        </p:nvSpPr>
        <p:spPr>
          <a:xfrm>
            <a:off x="4374304" y="5882932"/>
            <a:ext cx="4581237" cy="914400"/>
          </a:xfrm>
          <a:prstGeom prst="ellipse">
            <a:avLst/>
          </a:prstGeom>
          <a:solidFill>
            <a:schemeClr val="accent6">
              <a:lumMod val="60000"/>
              <a:lumOff val="40000"/>
            </a:schemeClr>
          </a:solidFill>
          <a:effectLst>
            <a:glow rad="101600">
              <a:schemeClr val="accent6">
                <a:lumMod val="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Santé et bien être</a:t>
            </a:r>
          </a:p>
        </p:txBody>
      </p:sp>
      <p:sp>
        <p:nvSpPr>
          <p:cNvPr id="15" name="Ellipse 14">
            <a:extLst>
              <a:ext uri="{FF2B5EF4-FFF2-40B4-BE49-F238E27FC236}">
                <a16:creationId xmlns:a16="http://schemas.microsoft.com/office/drawing/2014/main" id="{8F33D69E-B63E-4189-AE09-56938F391E4C}"/>
              </a:ext>
            </a:extLst>
          </p:cNvPr>
          <p:cNvSpPr/>
          <p:nvPr/>
        </p:nvSpPr>
        <p:spPr>
          <a:xfrm>
            <a:off x="565995" y="1444215"/>
            <a:ext cx="4581237" cy="914400"/>
          </a:xfrm>
          <a:prstGeom prst="ellipse">
            <a:avLst/>
          </a:prstGeom>
          <a:solidFill>
            <a:srgbClr val="915792"/>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Tourisme et loisir sportif</a:t>
            </a:r>
          </a:p>
        </p:txBody>
      </p:sp>
      <p:sp>
        <p:nvSpPr>
          <p:cNvPr id="16" name="Ellipse 15">
            <a:extLst>
              <a:ext uri="{FF2B5EF4-FFF2-40B4-BE49-F238E27FC236}">
                <a16:creationId xmlns:a16="http://schemas.microsoft.com/office/drawing/2014/main" id="{24D334B3-1020-4489-818E-15A9E8B37FB0}"/>
              </a:ext>
            </a:extLst>
          </p:cNvPr>
          <p:cNvSpPr/>
          <p:nvPr/>
        </p:nvSpPr>
        <p:spPr>
          <a:xfrm>
            <a:off x="945842" y="5319877"/>
            <a:ext cx="4581237" cy="914400"/>
          </a:xfrm>
          <a:prstGeom prst="ellipse">
            <a:avLst/>
          </a:prstGeom>
          <a:solidFill>
            <a:srgbClr val="ACFAFE"/>
          </a:solidFill>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Instances sportives (Comités, Ligue, fédérations…)</a:t>
            </a:r>
          </a:p>
        </p:txBody>
      </p:sp>
    </p:spTree>
    <p:extLst>
      <p:ext uri="{BB962C8B-B14F-4D97-AF65-F5344CB8AC3E}">
        <p14:creationId xmlns:p14="http://schemas.microsoft.com/office/powerpoint/2010/main" val="266918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77D84-918E-45E6-9DD9-2AF5CAE6F108}"/>
              </a:ext>
            </a:extLst>
          </p:cNvPr>
          <p:cNvSpPr txBox="1">
            <a:spLocks/>
          </p:cNvSpPr>
          <p:nvPr/>
        </p:nvSpPr>
        <p:spPr>
          <a:xfrm>
            <a:off x="1719743" y="438056"/>
            <a:ext cx="7596204" cy="691662"/>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latin typeface="Calibri" panose="020F0502020204030204" pitchFamily="34" charset="0"/>
                <a:cs typeface="Calibri" panose="020F0502020204030204" pitchFamily="34" charset="0"/>
              </a:rPr>
              <a:t>QUELQUES PRECISIONS</a:t>
            </a:r>
          </a:p>
        </p:txBody>
      </p:sp>
      <p:pic>
        <p:nvPicPr>
          <p:cNvPr id="3" name="Picture 2" descr="Calendrier PFMP (Stages) 2020 – 2021 | Lycée Guy Moquet - Etienne Lenoir">
            <a:extLst>
              <a:ext uri="{FF2B5EF4-FFF2-40B4-BE49-F238E27FC236}">
                <a16:creationId xmlns:a16="http://schemas.microsoft.com/office/drawing/2014/main" id="{18AC11A3-F321-4DC0-8796-D9768AC28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5F49732-A3B5-4A59-83D8-3986E9F7FD04}"/>
              </a:ext>
            </a:extLst>
          </p:cNvPr>
          <p:cNvSpPr/>
          <p:nvPr/>
        </p:nvSpPr>
        <p:spPr>
          <a:xfrm>
            <a:off x="469784" y="1503173"/>
            <a:ext cx="10402348" cy="914400"/>
          </a:xfrm>
          <a:prstGeom prst="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FA0AF3C-F540-4A79-A15B-8D9B9FBD8CEE}"/>
              </a:ext>
            </a:extLst>
          </p:cNvPr>
          <p:cNvSpPr/>
          <p:nvPr/>
        </p:nvSpPr>
        <p:spPr>
          <a:xfrm>
            <a:off x="1029175" y="1960372"/>
            <a:ext cx="9018833" cy="4419645"/>
          </a:xfrm>
          <a:prstGeom prst="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latin typeface="Calibri" panose="020F0502020204030204" pitchFamily="34" charset="0"/>
              <a:cs typeface="Calibri" panose="020F0502020204030204" pitchFamily="34" charset="0"/>
            </a:endParaRPr>
          </a:p>
        </p:txBody>
      </p:sp>
      <p:sp>
        <p:nvSpPr>
          <p:cNvPr id="11" name="ZoneTexte 10"/>
          <p:cNvSpPr txBox="1"/>
          <p:nvPr/>
        </p:nvSpPr>
        <p:spPr>
          <a:xfrm>
            <a:off x="1371600" y="2286000"/>
            <a:ext cx="8375073" cy="4524315"/>
          </a:xfrm>
          <a:prstGeom prst="rect">
            <a:avLst/>
          </a:prstGeom>
          <a:noFill/>
        </p:spPr>
        <p:txBody>
          <a:bodyPr wrap="square" rtlCol="0">
            <a:spAutoFit/>
          </a:bodyPr>
          <a:lstStyle/>
          <a:p>
            <a:pPr marL="285750" indent="-285750">
              <a:buFont typeface="Arial" pitchFamily="34" charset="0"/>
              <a:buChar char="•"/>
            </a:pPr>
            <a:r>
              <a:rPr lang="fr-FR" dirty="0"/>
              <a:t>Inscriptions à l’association sportive du lycée obligatoire et participation aux instances du lycée conseillée (bureau de l’association sportive, conseil de vie lycéen)</a:t>
            </a:r>
          </a:p>
          <a:p>
            <a:pPr marL="285750" indent="-285750">
              <a:buFont typeface="Arial" pitchFamily="34" charset="0"/>
              <a:buChar char="•"/>
            </a:pPr>
            <a:endParaRPr lang="fr-FR" dirty="0"/>
          </a:p>
          <a:p>
            <a:pPr marL="285750" indent="-285750">
              <a:buFont typeface="Arial" pitchFamily="34" charset="0"/>
              <a:buChar char="•"/>
            </a:pPr>
            <a:r>
              <a:rPr lang="fr-FR" dirty="0"/>
              <a:t>Nous vous conseillons vivement l’inscription et le passage de diplômes de secourisme (SB, BNSSA) et d’animation (BAFA) </a:t>
            </a:r>
            <a:r>
              <a:rPr lang="fr-FR" i="1" dirty="0"/>
              <a:t>dont nous assurerons en partie la préparation</a:t>
            </a:r>
          </a:p>
          <a:p>
            <a:pPr marL="285750" indent="-285750">
              <a:buFont typeface="Arial" pitchFamily="34" charset="0"/>
              <a:buChar char="•"/>
            </a:pPr>
            <a:endParaRPr lang="fr-FR" dirty="0"/>
          </a:p>
          <a:p>
            <a:pPr marL="285750" indent="-285750">
              <a:buFont typeface="Arial" pitchFamily="34" charset="0"/>
              <a:buChar char="•"/>
            </a:pPr>
            <a:r>
              <a:rPr lang="fr-FR" dirty="0"/>
              <a:t>La participation au séjour ski est vivement conseillée. </a:t>
            </a:r>
          </a:p>
          <a:p>
            <a:endParaRPr lang="fr-FR" dirty="0"/>
          </a:p>
          <a:p>
            <a:pPr marL="285750" indent="-285750">
              <a:buFont typeface="Arial" pitchFamily="34" charset="0"/>
              <a:buChar char="•"/>
            </a:pPr>
            <a:r>
              <a:rPr lang="fr-FR" dirty="0"/>
              <a:t>Il est également vivement conseillé d’adhérer à un club sportif et de s’y impliquer en tant que sportif mais aussi en tant que bénévole (arbitrage, aide aux entraineurs, communication, affichage, etc…)</a:t>
            </a:r>
          </a:p>
          <a:p>
            <a:endParaRPr lang="fr-FR" dirty="0"/>
          </a:p>
          <a:p>
            <a:endParaRPr lang="fr-FR" dirty="0"/>
          </a:p>
          <a:p>
            <a:endParaRPr lang="fr-FR" dirty="0"/>
          </a:p>
        </p:txBody>
      </p:sp>
    </p:spTree>
    <p:extLst>
      <p:ext uri="{BB962C8B-B14F-4D97-AF65-F5344CB8AC3E}">
        <p14:creationId xmlns:p14="http://schemas.microsoft.com/office/powerpoint/2010/main" val="31996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5F26AA26-A078-4EB0-AEF3-015D488D4DDB}"/>
              </a:ext>
            </a:extLst>
          </p:cNvPr>
          <p:cNvSpPr/>
          <p:nvPr/>
        </p:nvSpPr>
        <p:spPr>
          <a:xfrm>
            <a:off x="1737360" y="1543050"/>
            <a:ext cx="7200900" cy="26860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dirty="0">
                <a:solidFill>
                  <a:schemeClr val="tx1"/>
                </a:solidFill>
                <a:latin typeface="Calibri" panose="020F0502020204030204" pitchFamily="34" charset="0"/>
                <a:cs typeface="Calibri" panose="020F0502020204030204" pitchFamily="34" charset="0"/>
              </a:rPr>
              <a:t>NOUVEAUTE 2022</a:t>
            </a:r>
          </a:p>
        </p:txBody>
      </p:sp>
      <p:pic>
        <p:nvPicPr>
          <p:cNvPr id="4" name="Picture 2" descr="Calendrier PFMP (Stages) 2020 – 2021 | Lycée Guy Moquet - Etienne Lenoir">
            <a:extLst>
              <a:ext uri="{FF2B5EF4-FFF2-40B4-BE49-F238E27FC236}">
                <a16:creationId xmlns:a16="http://schemas.microsoft.com/office/drawing/2014/main" id="{0DA3603D-7334-49F2-B1CA-624CAF9202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4" y="0"/>
            <a:ext cx="1544492" cy="176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8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200E9-25F5-4C4E-AA7E-FF1F0A51DA68}"/>
              </a:ext>
            </a:extLst>
          </p:cNvPr>
          <p:cNvSpPr txBox="1">
            <a:spLocks/>
          </p:cNvSpPr>
          <p:nvPr/>
        </p:nvSpPr>
        <p:spPr>
          <a:xfrm>
            <a:off x="1637426" y="249491"/>
            <a:ext cx="7926024" cy="716280"/>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atin typeface="Calibri" panose="020F0502020204030204" pitchFamily="34" charset="0"/>
                <a:cs typeface="Calibri" panose="020F0502020204030204" pitchFamily="34" charset="0"/>
              </a:rPr>
              <a:t>POUR QUI ?</a:t>
            </a:r>
            <a:endParaRPr lang="fr-FR" dirty="0">
              <a:latin typeface="Calibri" panose="020F0502020204030204" pitchFamily="34" charset="0"/>
              <a:cs typeface="Calibri" panose="020F0502020204030204" pitchFamily="34" charset="0"/>
            </a:endParaRPr>
          </a:p>
        </p:txBody>
      </p:sp>
      <p:pic>
        <p:nvPicPr>
          <p:cNvPr id="3" name="Picture 2" descr="Calendrier PFMP (Stages) 2020 – 2021 | Lycée Guy Moquet - Etienne Lenoir">
            <a:extLst>
              <a:ext uri="{FF2B5EF4-FFF2-40B4-BE49-F238E27FC236}">
                <a16:creationId xmlns:a16="http://schemas.microsoft.com/office/drawing/2014/main" id="{96A46DAA-ED25-4ECF-9C5F-EE71E9248C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70" y="-142283"/>
            <a:ext cx="1311755" cy="1499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 coins arrondis 3">
            <a:extLst>
              <a:ext uri="{FF2B5EF4-FFF2-40B4-BE49-F238E27FC236}">
                <a16:creationId xmlns:a16="http://schemas.microsoft.com/office/drawing/2014/main" id="{1BCB62CD-9E5E-4AAB-B88D-7CFB6B0B7ABB}"/>
              </a:ext>
            </a:extLst>
          </p:cNvPr>
          <p:cNvSpPr/>
          <p:nvPr/>
        </p:nvSpPr>
        <p:spPr>
          <a:xfrm>
            <a:off x="5310231" y="1269703"/>
            <a:ext cx="4387443" cy="595763"/>
          </a:xfrm>
          <a:prstGeom prst="roundRect">
            <a:avLst/>
          </a:prstGeom>
          <a:solidFill>
            <a:srgbClr val="C1298B"/>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POUR DES ELEVES SOUHAITANT :</a:t>
            </a:r>
          </a:p>
        </p:txBody>
      </p:sp>
      <p:sp>
        <p:nvSpPr>
          <p:cNvPr id="5" name="Rectangle 4">
            <a:extLst>
              <a:ext uri="{FF2B5EF4-FFF2-40B4-BE49-F238E27FC236}">
                <a16:creationId xmlns:a16="http://schemas.microsoft.com/office/drawing/2014/main" id="{BCA3EBE1-24A0-4AAD-8956-B223A0421A91}"/>
              </a:ext>
            </a:extLst>
          </p:cNvPr>
          <p:cNvSpPr/>
          <p:nvPr/>
        </p:nvSpPr>
        <p:spPr>
          <a:xfrm>
            <a:off x="5310231" y="2026788"/>
            <a:ext cx="4387443" cy="4432736"/>
          </a:xfrm>
          <a:prstGeom prst="rect">
            <a:avLst/>
          </a:prstGeom>
          <a:solidFill>
            <a:srgbClr val="C1298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Préparer son projet d’orientation</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La recherche de performance</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Le dépassement de soi</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Améliorer sa santé, son bien être</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Travailler en équipe</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Mettre en œuvre des projets dans le domaine sportif</a:t>
            </a:r>
          </a:p>
          <a:p>
            <a:endParaRPr lang="fr-FR"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Faire partie d’un groupe</a:t>
            </a:r>
          </a:p>
          <a:p>
            <a:pPr marL="457200" lvl="1" indent="0" algn="just">
              <a:buNone/>
            </a:pPr>
            <a:endParaRPr lang="fr-FR" sz="1600" dirty="0">
              <a:latin typeface="Calibri" panose="020F0502020204030204" pitchFamily="34" charset="0"/>
              <a:cs typeface="Calibri" panose="020F0502020204030204" pitchFamily="34" charset="0"/>
            </a:endParaRPr>
          </a:p>
        </p:txBody>
      </p:sp>
      <p:sp>
        <p:nvSpPr>
          <p:cNvPr id="6" name="Rectangle : coins arrondis 5">
            <a:extLst>
              <a:ext uri="{FF2B5EF4-FFF2-40B4-BE49-F238E27FC236}">
                <a16:creationId xmlns:a16="http://schemas.microsoft.com/office/drawing/2014/main" id="{2FA3F738-8403-411F-A3B4-C853F4EAFC2C}"/>
              </a:ext>
            </a:extLst>
          </p:cNvPr>
          <p:cNvSpPr/>
          <p:nvPr/>
        </p:nvSpPr>
        <p:spPr>
          <a:xfrm>
            <a:off x="466150" y="1269704"/>
            <a:ext cx="4533688" cy="595763"/>
          </a:xfrm>
          <a:prstGeom prst="roundRect">
            <a:avLst/>
          </a:prstGeom>
          <a:solidFill>
            <a:schemeClr val="accent5">
              <a:lumMod val="60000"/>
              <a:lumOff val="40000"/>
            </a:schemeClr>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CARACTERISTIQUES:</a:t>
            </a:r>
          </a:p>
        </p:txBody>
      </p:sp>
      <p:sp>
        <p:nvSpPr>
          <p:cNvPr id="7" name="Rectangle 6">
            <a:extLst>
              <a:ext uri="{FF2B5EF4-FFF2-40B4-BE49-F238E27FC236}">
                <a16:creationId xmlns:a16="http://schemas.microsoft.com/office/drawing/2014/main" id="{B1E028B2-F9CE-4C7B-BEB0-49F2C7C4E59F}"/>
              </a:ext>
            </a:extLst>
          </p:cNvPr>
          <p:cNvSpPr/>
          <p:nvPr/>
        </p:nvSpPr>
        <p:spPr>
          <a:xfrm>
            <a:off x="466150" y="2026788"/>
            <a:ext cx="4533689" cy="4432736"/>
          </a:xfrm>
          <a:prstGeom prst="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endParaRPr lang="fr-FR" sz="16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Lycéennes et lycéens de la voie générale</a:t>
            </a:r>
          </a:p>
          <a:p>
            <a:endParaRPr lang="fr-FR" sz="16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Ouvert à tous même si l’on ne se destine pas à une orientation dans le domaine sportif</a:t>
            </a:r>
          </a:p>
          <a:p>
            <a:endParaRPr lang="fr-FR" sz="16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Pas d’obligation d’avoir suivi un enseignement optionnel en classe de seconde</a:t>
            </a:r>
          </a:p>
          <a:p>
            <a:endParaRPr lang="fr-FR" sz="16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Profil sportif : polyvalent OU spécialiste d’une activité</a:t>
            </a:r>
          </a:p>
          <a:p>
            <a:r>
              <a:rPr lang="fr-FR" sz="1600" dirty="0">
                <a:solidFill>
                  <a:schemeClr val="tx1"/>
                </a:solidFill>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Elève curieux des activités physiques, sportives et artistiques dans leurs dimensions pratique, sociale et culturelle</a:t>
            </a:r>
          </a:p>
          <a:p>
            <a:endParaRPr lang="fr-FR" sz="16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Elève curieux, dynamique, qui aime le travail de groupe</a:t>
            </a: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43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F217C5E-6EAE-459A-AD6C-F688887D377A}"/>
              </a:ext>
            </a:extLst>
          </p:cNvPr>
          <p:cNvSpPr/>
          <p:nvPr/>
        </p:nvSpPr>
        <p:spPr>
          <a:xfrm>
            <a:off x="1908811" y="1443715"/>
            <a:ext cx="6507942" cy="595763"/>
          </a:xfrm>
          <a:prstGeom prst="roundRect">
            <a:avLst/>
          </a:prstGeom>
          <a:solidFill>
            <a:srgbClr val="C1298B"/>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POURQUOI CHOISIR LA SPECIALITE EPPCS ?</a:t>
            </a:r>
          </a:p>
        </p:txBody>
      </p:sp>
      <p:sp>
        <p:nvSpPr>
          <p:cNvPr id="3" name="Titre 1">
            <a:extLst>
              <a:ext uri="{FF2B5EF4-FFF2-40B4-BE49-F238E27FC236}">
                <a16:creationId xmlns:a16="http://schemas.microsoft.com/office/drawing/2014/main" id="{263C3706-A355-4E4F-BBC0-3B87639FD8ED}"/>
              </a:ext>
            </a:extLst>
          </p:cNvPr>
          <p:cNvSpPr txBox="1">
            <a:spLocks/>
          </p:cNvSpPr>
          <p:nvPr/>
        </p:nvSpPr>
        <p:spPr>
          <a:xfrm>
            <a:off x="1908810" y="528934"/>
            <a:ext cx="6507942" cy="784860"/>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atin typeface="Calibri" panose="020F0502020204030204" pitchFamily="34" charset="0"/>
                <a:cs typeface="Calibri" panose="020F0502020204030204" pitchFamily="34" charset="0"/>
              </a:rPr>
              <a:t>VOS MOTIVATIONS</a:t>
            </a:r>
            <a:endParaRPr lang="fr-FR" dirty="0">
              <a:latin typeface="Calibri" panose="020F0502020204030204" pitchFamily="34" charset="0"/>
              <a:cs typeface="Calibri" panose="020F0502020204030204" pitchFamily="34" charset="0"/>
            </a:endParaRPr>
          </a:p>
        </p:txBody>
      </p:sp>
      <p:pic>
        <p:nvPicPr>
          <p:cNvPr id="4" name="Picture 2" descr="Calendrier PFMP (Stages) 2020 – 2021 | Lycée Guy Moquet - Etienne Lenoir">
            <a:extLst>
              <a:ext uri="{FF2B5EF4-FFF2-40B4-BE49-F238E27FC236}">
                <a16:creationId xmlns:a16="http://schemas.microsoft.com/office/drawing/2014/main" id="{86400A02-96DD-4586-BFEB-DA4FC9C532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5" y="171450"/>
            <a:ext cx="1311755" cy="1499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8F66C22-A779-4039-86CB-7029FB27E812}"/>
              </a:ext>
            </a:extLst>
          </p:cNvPr>
          <p:cNvSpPr/>
          <p:nvPr/>
        </p:nvSpPr>
        <p:spPr>
          <a:xfrm>
            <a:off x="1908810" y="2169400"/>
            <a:ext cx="6507942" cy="4432736"/>
          </a:xfrm>
          <a:prstGeom prst="rect">
            <a:avLst/>
          </a:prstGeom>
          <a:solidFill>
            <a:srgbClr val="C1298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Préparer son projet d’orientation</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Recherche de performance</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Dépassement de soi</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Détente, santé, bien être</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Travailler en équipe</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Mettre en œuvre des projets dans le domaine sportif</a:t>
            </a:r>
          </a:p>
          <a:p>
            <a:endParaRPr lang="fr-FR" sz="20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dirty="0">
                <a:solidFill>
                  <a:schemeClr val="tx1"/>
                </a:solidFill>
                <a:latin typeface="Calibri" panose="020F0502020204030204" pitchFamily="34" charset="0"/>
                <a:cs typeface="Calibri" panose="020F0502020204030204" pitchFamily="34" charset="0"/>
              </a:rPr>
              <a:t>Faire partie d’un groupe</a:t>
            </a:r>
          </a:p>
          <a:p>
            <a:pPr marL="457200" lvl="1" indent="0" algn="just">
              <a:buNone/>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96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EF66187-0050-4BCF-BC12-5DC421A885F4}"/>
              </a:ext>
            </a:extLst>
          </p:cNvPr>
          <p:cNvSpPr txBox="1"/>
          <p:nvPr/>
        </p:nvSpPr>
        <p:spPr>
          <a:xfrm>
            <a:off x="570451" y="493706"/>
            <a:ext cx="8653244" cy="5632311"/>
          </a:xfrm>
          <a:prstGeom prst="rect">
            <a:avLst/>
          </a:prstGeom>
          <a:noFill/>
        </p:spPr>
        <p:txBody>
          <a:bodyPr wrap="square">
            <a:spAutoFit/>
          </a:bodyPr>
          <a:lstStyle/>
          <a:p>
            <a:pPr algn="just"/>
            <a:r>
              <a:rPr lang="fr-FR" sz="2400" dirty="0"/>
              <a:t>Ce programme d’enseignement de spécialité, renforçant la sensibilité des élèves pour les pratiques corporelles et sportives, apporte un enrichissement de connaissances théoriques et pratiques pour les élèves. En articulant des </a:t>
            </a:r>
            <a:r>
              <a:rPr lang="fr-FR" sz="2400" i="1" u="sng" dirty="0"/>
              <a:t>apports pratiques et théoriques</a:t>
            </a:r>
            <a:r>
              <a:rPr lang="fr-FR" sz="2400" dirty="0"/>
              <a:t>, il garantit à chaque élève un socle de formation lui permettant d’envisager une </a:t>
            </a:r>
            <a:r>
              <a:rPr lang="fr-FR" sz="2400" i="1" u="sng" dirty="0"/>
              <a:t>diversité d’orientations </a:t>
            </a:r>
            <a:r>
              <a:rPr lang="fr-FR" sz="2400" dirty="0"/>
              <a:t>dans l’enseignement supérieur au regard de son projet personnel et professionnel. Ces projets sont multiples et peuvent concerner les métiers de l’enseignement, de l’entraînement sportif, des loisirs, du management, de la santé et du bien-être, de la protection des personnes. Le choix de cette spécialité constitue pour les élèves </a:t>
            </a:r>
            <a:r>
              <a:rPr lang="fr-FR" sz="2400" i="1" u="sng" dirty="0"/>
              <a:t>une occasion de se construire </a:t>
            </a:r>
            <a:r>
              <a:rPr lang="fr-FR" sz="2400" dirty="0"/>
              <a:t>ou de préciser leur projet ainsi </a:t>
            </a:r>
            <a:r>
              <a:rPr lang="fr-FR" sz="2400" i="1" u="sng" dirty="0"/>
              <a:t>qu’une ouverture vers différents possibles de formation.</a:t>
            </a:r>
          </a:p>
        </p:txBody>
      </p:sp>
    </p:spTree>
    <p:extLst>
      <p:ext uri="{BB962C8B-B14F-4D97-AF65-F5344CB8AC3E}">
        <p14:creationId xmlns:p14="http://schemas.microsoft.com/office/powerpoint/2010/main" val="321879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F4890-AE71-4EC1-AD70-995BC0E3BD9B}"/>
              </a:ext>
            </a:extLst>
          </p:cNvPr>
          <p:cNvSpPr>
            <a:spLocks noGrp="1"/>
          </p:cNvSpPr>
          <p:nvPr>
            <p:ph type="title"/>
          </p:nvPr>
        </p:nvSpPr>
        <p:spPr>
          <a:xfrm>
            <a:off x="1752600" y="609600"/>
            <a:ext cx="7521401" cy="704850"/>
          </a:xfrm>
          <a:solidFill>
            <a:schemeClr val="accent1">
              <a:lumMod val="20000"/>
              <a:lumOff val="80000"/>
            </a:schemeClr>
          </a:solidFill>
        </p:spPr>
        <p:txBody>
          <a:bodyPr/>
          <a:lstStyle/>
          <a:p>
            <a:r>
              <a:rPr lang="fr-FR" dirty="0">
                <a:latin typeface="Calibri" panose="020F0502020204030204" pitchFamily="34" charset="0"/>
                <a:cs typeface="Calibri" panose="020F0502020204030204" pitchFamily="34" charset="0"/>
              </a:rPr>
              <a:t>LES COMPETENCES DEVELOPPEES</a:t>
            </a:r>
          </a:p>
        </p:txBody>
      </p:sp>
      <p:sp>
        <p:nvSpPr>
          <p:cNvPr id="3" name="Espace réservé du contenu 2">
            <a:extLst>
              <a:ext uri="{FF2B5EF4-FFF2-40B4-BE49-F238E27FC236}">
                <a16:creationId xmlns:a16="http://schemas.microsoft.com/office/drawing/2014/main" id="{712942F5-85D0-43EE-A946-B70B87839800}"/>
              </a:ext>
            </a:extLst>
          </p:cNvPr>
          <p:cNvSpPr>
            <a:spLocks noGrp="1"/>
          </p:cNvSpPr>
          <p:nvPr>
            <p:ph idx="1"/>
          </p:nvPr>
        </p:nvSpPr>
        <p:spPr>
          <a:xfrm>
            <a:off x="677334" y="1375795"/>
            <a:ext cx="8596668" cy="5100506"/>
          </a:xfrm>
        </p:spPr>
        <p:txBody>
          <a:bodyPr>
            <a:normAutofit/>
          </a:bodyPr>
          <a:lstStyle/>
          <a:p>
            <a:pPr marL="0" indent="0">
              <a:buNone/>
            </a:pPr>
            <a:endParaRPr lang="fr-FR" sz="2000" b="1" i="1" dirty="0">
              <a:latin typeface="Calibri" panose="020F0502020204030204" pitchFamily="34" charset="0"/>
              <a:cs typeface="Calibri" panose="020F0502020204030204" pitchFamily="34" charset="0"/>
            </a:endParaRPr>
          </a:p>
          <a:p>
            <a:pPr marL="0" indent="0">
              <a:buNone/>
            </a:pPr>
            <a:endParaRPr lang="fr-FR" sz="2000" dirty="0">
              <a:latin typeface="Calibri" panose="020F0502020204030204" pitchFamily="34" charset="0"/>
              <a:cs typeface="Calibri" panose="020F0502020204030204" pitchFamily="34" charset="0"/>
            </a:endParaRPr>
          </a:p>
          <a:p>
            <a:pPr marL="0" indent="0">
              <a:buNone/>
            </a:pPr>
            <a:endParaRPr lang="fr-FR" sz="2000" dirty="0">
              <a:latin typeface="Calibri" panose="020F0502020204030204" pitchFamily="34" charset="0"/>
              <a:cs typeface="Calibri" panose="020F0502020204030204" pitchFamily="34" charset="0"/>
            </a:endParaRPr>
          </a:p>
        </p:txBody>
      </p:sp>
      <p:pic>
        <p:nvPicPr>
          <p:cNvPr id="4" name="Picture 2" descr="Calendrier PFMP (Stages) 2020 – 2021 | Lycée Guy Moquet - Etienne Lenoir">
            <a:extLst>
              <a:ext uri="{FF2B5EF4-FFF2-40B4-BE49-F238E27FC236}">
                <a16:creationId xmlns:a16="http://schemas.microsoft.com/office/drawing/2014/main" id="{DC154761-16FF-4766-9D43-85445429D7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5" y="171450"/>
            <a:ext cx="1311755" cy="1499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77D367-D03B-453C-BAB4-D3EDE1E28D47}"/>
              </a:ext>
            </a:extLst>
          </p:cNvPr>
          <p:cNvSpPr/>
          <p:nvPr/>
        </p:nvSpPr>
        <p:spPr>
          <a:xfrm>
            <a:off x="677334" y="1538629"/>
            <a:ext cx="8596668" cy="2673990"/>
          </a:xfrm>
          <a:prstGeom prst="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Développer des compétences autrement et enrichir son parcours de formation</a:t>
            </a:r>
          </a:p>
          <a:p>
            <a:endParaRPr lang="fr-FR" sz="1600" dirty="0">
              <a:solidFill>
                <a:schemeClr val="tx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Développer des compétences dans plusieurs APSA </a:t>
            </a:r>
            <a:r>
              <a:rPr lang="fr-FR" sz="1400" dirty="0">
                <a:solidFill>
                  <a:schemeClr val="tx1"/>
                </a:solidFill>
                <a:latin typeface="Calibri" panose="020F0502020204030204" pitchFamily="34" charset="0"/>
                <a:cs typeface="Calibri" panose="020F0502020204030204" pitchFamily="34" charset="0"/>
              </a:rPr>
              <a:t>(activité physique, sportive et artistique)</a:t>
            </a:r>
          </a:p>
          <a:p>
            <a:endParaRPr lang="fr-FR" sz="1400" dirty="0">
              <a:solidFill>
                <a:schemeClr val="tx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Réaliser des actions fortes qui développent des compétences transversales (</a:t>
            </a:r>
            <a:r>
              <a:rPr lang="fr-FR" sz="1400" dirty="0">
                <a:solidFill>
                  <a:schemeClr val="tx1"/>
                </a:solidFill>
                <a:latin typeface="Calibri" panose="020F0502020204030204" pitchFamily="34" charset="0"/>
                <a:cs typeface="Calibri" panose="020F0502020204030204" pitchFamily="34" charset="0"/>
              </a:rPr>
              <a:t>confiance en soi, aisance dans les communications interpersonnelles, gestion des émotions, esprit d’initiative, solidarité, intégration au sein d’une équipe, engagement dans différents rôles)</a:t>
            </a:r>
          </a:p>
          <a:p>
            <a:endParaRPr lang="fr-FR" sz="1600" dirty="0">
              <a:solidFill>
                <a:schemeClr val="tx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r>
              <a:rPr lang="fr-FR" sz="1600" dirty="0">
                <a:solidFill>
                  <a:schemeClr val="tx1"/>
                </a:solidFill>
                <a:latin typeface="Calibri" panose="020F0502020204030204" pitchFamily="34" charset="0"/>
                <a:cs typeface="Calibri" panose="020F0502020204030204" pitchFamily="34" charset="0"/>
              </a:rPr>
              <a:t>Développer un regard critique</a:t>
            </a:r>
          </a:p>
        </p:txBody>
      </p:sp>
      <p:sp>
        <p:nvSpPr>
          <p:cNvPr id="7" name="ZoneTexte 6">
            <a:extLst>
              <a:ext uri="{FF2B5EF4-FFF2-40B4-BE49-F238E27FC236}">
                <a16:creationId xmlns:a16="http://schemas.microsoft.com/office/drawing/2014/main" id="{84C5D149-94D6-41F3-A8DF-9141A76E67A4}"/>
              </a:ext>
            </a:extLst>
          </p:cNvPr>
          <p:cNvSpPr txBox="1"/>
          <p:nvPr/>
        </p:nvSpPr>
        <p:spPr>
          <a:xfrm>
            <a:off x="1752600" y="4462116"/>
            <a:ext cx="6098796" cy="2308324"/>
          </a:xfrm>
          <a:prstGeom prst="rect">
            <a:avLst/>
          </a:prstGeom>
          <a:noFill/>
        </p:spPr>
        <p:txBody>
          <a:bodyPr wrap="square">
            <a:spAutoFit/>
          </a:bodyPr>
          <a:lstStyle/>
          <a:p>
            <a:pPr marL="0" indent="0" algn="ctr">
              <a:buNone/>
            </a:pPr>
            <a:r>
              <a:rPr lang="fr-FR" sz="1800" b="1" dirty="0">
                <a:solidFill>
                  <a:srgbClr val="C1298B"/>
                </a:solidFill>
                <a:latin typeface="Calibri" panose="020F0502020204030204" pitchFamily="34" charset="0"/>
                <a:cs typeface="Calibri" panose="020F0502020204030204" pitchFamily="34" charset="0"/>
              </a:rPr>
              <a:t>Le parcours de formation autour de la spécialité EPS valorise l’acquisition d’une poly-compétence (curiosité, investissement, fiabilité, autonomie, engagement, créativité, culture, communication, analyse, esprit critique, performance) favorable à </a:t>
            </a:r>
            <a:r>
              <a:rPr lang="fr-FR" sz="1800" b="1" i="1" u="sng" dirty="0">
                <a:solidFill>
                  <a:srgbClr val="C1298B"/>
                </a:solidFill>
                <a:latin typeface="Calibri" panose="020F0502020204030204" pitchFamily="34" charset="0"/>
                <a:cs typeface="Calibri" panose="020F0502020204030204" pitchFamily="34" charset="0"/>
              </a:rPr>
              <a:t>l’épanouissement individuel</a:t>
            </a:r>
            <a:r>
              <a:rPr lang="fr-FR" sz="1800" b="1" dirty="0">
                <a:solidFill>
                  <a:srgbClr val="C1298B"/>
                </a:solidFill>
                <a:latin typeface="Calibri" panose="020F0502020204030204" pitchFamily="34" charset="0"/>
                <a:cs typeface="Calibri" panose="020F0502020204030204" pitchFamily="34" charset="0"/>
              </a:rPr>
              <a:t>. Cette construction d’une personnalité positive, porte les fondations d’une adaptation aux attentes de l’enseignement supérieur et par-delà de la vie professionnelle future. </a:t>
            </a:r>
          </a:p>
        </p:txBody>
      </p:sp>
    </p:spTree>
    <p:extLst>
      <p:ext uri="{BB962C8B-B14F-4D97-AF65-F5344CB8AC3E}">
        <p14:creationId xmlns:p14="http://schemas.microsoft.com/office/powerpoint/2010/main" val="82682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34FE72-CCAA-45FC-951D-3AF9EA3E9BF9}"/>
              </a:ext>
            </a:extLst>
          </p:cNvPr>
          <p:cNvSpPr>
            <a:spLocks noGrp="1"/>
          </p:cNvSpPr>
          <p:nvPr>
            <p:ph idx="1"/>
          </p:nvPr>
        </p:nvSpPr>
        <p:spPr>
          <a:xfrm>
            <a:off x="677334" y="746758"/>
            <a:ext cx="8596668" cy="5806441"/>
          </a:xfrm>
        </p:spPr>
        <p:txBody>
          <a:bodyPr>
            <a:normAutofit lnSpcReduction="10000"/>
          </a:bodyPr>
          <a:lstStyle/>
          <a:p>
            <a:endParaRPr lang="fr-FR" dirty="0">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endParaRPr lang="fr-FR" sz="2000" b="1" u="sng" dirty="0">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fr-FR" sz="2000" b="1" u="sng" dirty="0">
                <a:latin typeface="Calibri" panose="020F0502020204030204" pitchFamily="34" charset="0"/>
                <a:cs typeface="Calibri" panose="020F0502020204030204" pitchFamily="34" charset="0"/>
              </a:rPr>
              <a:t>PRATIQUER : </a:t>
            </a:r>
            <a:r>
              <a:rPr lang="fr-FR" sz="2000" dirty="0">
                <a:latin typeface="Calibri" panose="020F0502020204030204" pitchFamily="34" charset="0"/>
                <a:cs typeface="Calibri" panose="020F0502020204030204" pitchFamily="34" charset="0"/>
              </a:rPr>
              <a:t>« Accroitre les capacités motrices par la pratique diversifiée d’activités physiques, sportives et artistiques »</a:t>
            </a:r>
          </a:p>
          <a:p>
            <a:pPr marL="857250" lvl="2" indent="0">
              <a:spcBef>
                <a:spcPts val="0"/>
              </a:spcBef>
              <a:buNone/>
            </a:pPr>
            <a:r>
              <a:rPr lang="fr-FR" dirty="0">
                <a:solidFill>
                  <a:srgbClr val="C1298B"/>
                </a:solidFill>
                <a:latin typeface="Calibri" panose="020F0502020204030204" pitchFamily="34" charset="0"/>
                <a:cs typeface="Calibri" panose="020F0502020204030204" pitchFamily="34" charset="0"/>
              </a:rPr>
              <a:t>Renforcer, affiner, se préparer, accomplir, s’entrainer, performer, s’engager, se dépasser, lutter contre la sédentarité</a:t>
            </a:r>
          </a:p>
          <a:p>
            <a:pPr marL="457200" lvl="1" indent="0">
              <a:buNone/>
            </a:pPr>
            <a:endParaRPr lang="fr-FR" sz="2000" dirty="0">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fr-FR" sz="2000" b="1" u="sng" dirty="0">
                <a:latin typeface="Calibri" panose="020F0502020204030204" pitchFamily="34" charset="0"/>
                <a:cs typeface="Calibri" panose="020F0502020204030204" pitchFamily="34" charset="0"/>
              </a:rPr>
              <a:t>ANALYSER : </a:t>
            </a:r>
            <a:r>
              <a:rPr lang="fr-FR" sz="2000" dirty="0">
                <a:latin typeface="Calibri" panose="020F0502020204030204" pitchFamily="34" charset="0"/>
                <a:cs typeface="Calibri" panose="020F0502020204030204" pitchFamily="34" charset="0"/>
              </a:rPr>
              <a:t>« Analyser les performances et développer un regard critique et argumenté sur la culture sportive »</a:t>
            </a:r>
          </a:p>
          <a:p>
            <a:pPr marL="857250" lvl="2" indent="0">
              <a:spcBef>
                <a:spcPts val="0"/>
              </a:spcBef>
              <a:buNone/>
            </a:pPr>
            <a:r>
              <a:rPr lang="fr-FR" dirty="0">
                <a:solidFill>
                  <a:srgbClr val="C1298B"/>
                </a:solidFill>
                <a:latin typeface="Calibri" panose="020F0502020204030204" pitchFamily="34" charset="0"/>
                <a:cs typeface="Calibri" panose="020F0502020204030204" pitchFamily="34" charset="0"/>
              </a:rPr>
              <a:t>Etudier, lire, choisir, concevoir, comparer, identifier, exploiter, mobiliser, porter un regard critique</a:t>
            </a:r>
          </a:p>
          <a:p>
            <a:pPr lvl="1">
              <a:buFont typeface="Wingdings" panose="05000000000000000000" pitchFamily="2" charset="2"/>
              <a:buChar char="v"/>
            </a:pPr>
            <a:endParaRPr lang="fr-FR" sz="2000" dirty="0">
              <a:solidFill>
                <a:srgbClr val="C1298B"/>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fr-FR" sz="2000" b="1" u="sng" dirty="0">
                <a:latin typeface="Calibri" panose="020F0502020204030204" pitchFamily="34" charset="0"/>
                <a:cs typeface="Calibri" panose="020F0502020204030204" pitchFamily="34" charset="0"/>
              </a:rPr>
              <a:t>COMMUNIQUER : </a:t>
            </a:r>
            <a:r>
              <a:rPr lang="fr-FR" sz="2000" dirty="0">
                <a:latin typeface="Calibri" panose="020F0502020204030204" pitchFamily="34" charset="0"/>
                <a:cs typeface="Calibri" panose="020F0502020204030204" pitchFamily="34" charset="0"/>
              </a:rPr>
              <a:t>« Développer les qualités d’argumentation à l’écrit et à l’oral grâce aux productions, aux échanges et aux débats »</a:t>
            </a:r>
          </a:p>
          <a:p>
            <a:pPr marL="857250" lvl="2" indent="0">
              <a:spcBef>
                <a:spcPts val="0"/>
              </a:spcBef>
              <a:buNone/>
            </a:pPr>
            <a:r>
              <a:rPr lang="fr-FR" dirty="0">
                <a:solidFill>
                  <a:srgbClr val="C1298B"/>
                </a:solidFill>
                <a:latin typeface="Calibri" panose="020F0502020204030204" pitchFamily="34" charset="0"/>
                <a:cs typeface="Calibri" panose="020F0502020204030204" pitchFamily="34" charset="0"/>
              </a:rPr>
              <a:t>Débattre, commenter, présenter, argumenter, convaincre, informer</a:t>
            </a:r>
          </a:p>
          <a:p>
            <a:pPr lvl="1">
              <a:spcBef>
                <a:spcPts val="0"/>
              </a:spcBef>
              <a:buFont typeface="Wingdings" panose="05000000000000000000" pitchFamily="2" charset="2"/>
              <a:buChar char="v"/>
            </a:pPr>
            <a:endParaRPr lang="fr-FR" sz="2000" dirty="0">
              <a:solidFill>
                <a:srgbClr val="C1298B"/>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fr-FR" sz="2000" b="1" u="sng" dirty="0">
                <a:latin typeface="Calibri" panose="020F0502020204030204" pitchFamily="34" charset="0"/>
                <a:cs typeface="Calibri" panose="020F0502020204030204" pitchFamily="34" charset="0"/>
              </a:rPr>
              <a:t>COLLABORER : </a:t>
            </a:r>
            <a:r>
              <a:rPr lang="fr-FR" sz="2000" dirty="0">
                <a:latin typeface="Calibri" panose="020F0502020204030204" pitchFamily="34" charset="0"/>
                <a:cs typeface="Calibri" panose="020F0502020204030204" pitchFamily="34" charset="0"/>
              </a:rPr>
              <a:t>« Développer des valeurs sociales au travers des projets collectifs et du travail en équipe » </a:t>
            </a:r>
          </a:p>
          <a:p>
            <a:pPr marL="857250" lvl="2" indent="0">
              <a:spcBef>
                <a:spcPts val="0"/>
              </a:spcBef>
              <a:buNone/>
            </a:pPr>
            <a:r>
              <a:rPr lang="fr-FR" dirty="0">
                <a:solidFill>
                  <a:srgbClr val="C1298B"/>
                </a:solidFill>
                <a:latin typeface="Calibri" panose="020F0502020204030204" pitchFamily="34" charset="0"/>
                <a:cs typeface="Calibri" panose="020F0502020204030204" pitchFamily="34" charset="0"/>
              </a:rPr>
              <a:t>S’entraider, progresser ensemble, échanger, s’investir, intégrer un groupe, partager, conseiller, participer à la vie de l’établissement.</a:t>
            </a:r>
          </a:p>
        </p:txBody>
      </p:sp>
      <p:pic>
        <p:nvPicPr>
          <p:cNvPr id="4" name="Picture 2" descr="Calendrier PFMP (Stages) 2020 – 2021 | Lycée Guy Moquet - Etienne Lenoir">
            <a:extLst>
              <a:ext uri="{FF2B5EF4-FFF2-40B4-BE49-F238E27FC236}">
                <a16:creationId xmlns:a16="http://schemas.microsoft.com/office/drawing/2014/main" id="{E16D9274-1DD2-4412-A076-1024694FC5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5" y="171450"/>
            <a:ext cx="1311755" cy="149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1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E5246-544D-42C5-B9BA-B7CCAAFC220F}"/>
              </a:ext>
            </a:extLst>
          </p:cNvPr>
          <p:cNvSpPr>
            <a:spLocks noGrp="1"/>
          </p:cNvSpPr>
          <p:nvPr>
            <p:ph type="title"/>
          </p:nvPr>
        </p:nvSpPr>
        <p:spPr>
          <a:xfrm>
            <a:off x="1809751" y="495300"/>
            <a:ext cx="7464251" cy="809625"/>
          </a:xfrm>
          <a:solidFill>
            <a:schemeClr val="accent1">
              <a:lumMod val="20000"/>
              <a:lumOff val="80000"/>
            </a:schemeClr>
          </a:solidFill>
        </p:spPr>
        <p:txBody>
          <a:bodyPr/>
          <a:lstStyle/>
          <a:p>
            <a:r>
              <a:rPr lang="fr-FR" dirty="0">
                <a:latin typeface="Calibri" panose="020F0502020204030204" pitchFamily="34" charset="0"/>
                <a:cs typeface="Calibri" panose="020F0502020204030204" pitchFamily="34" charset="0"/>
              </a:rPr>
              <a:t>LES ENJEUX</a:t>
            </a:r>
          </a:p>
        </p:txBody>
      </p:sp>
      <p:pic>
        <p:nvPicPr>
          <p:cNvPr id="4" name="Picture 2" descr="Calendrier PFMP (Stages) 2020 – 2021 | Lycée Guy Moquet - Etienne Lenoir">
            <a:extLst>
              <a:ext uri="{FF2B5EF4-FFF2-40B4-BE49-F238E27FC236}">
                <a16:creationId xmlns:a16="http://schemas.microsoft.com/office/drawing/2014/main" id="{E4414A2F-8CD5-4832-B3DD-463F52EF2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80" y="57150"/>
            <a:ext cx="1212695" cy="13865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B563CF03-393A-4C0E-AF53-1CF518083C76}"/>
              </a:ext>
            </a:extLst>
          </p:cNvPr>
          <p:cNvSpPr/>
          <p:nvPr/>
        </p:nvSpPr>
        <p:spPr>
          <a:xfrm>
            <a:off x="595619" y="1443716"/>
            <a:ext cx="2684476" cy="595763"/>
          </a:xfrm>
          <a:prstGeom prst="roundRect">
            <a:avLst/>
          </a:prstGeom>
          <a:solidFill>
            <a:schemeClr val="accent5">
              <a:lumMod val="60000"/>
              <a:lumOff val="40000"/>
            </a:schemeClr>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POLY-COMPETENCES</a:t>
            </a:r>
          </a:p>
        </p:txBody>
      </p:sp>
      <p:sp>
        <p:nvSpPr>
          <p:cNvPr id="8" name="Rectangle : coins arrondis 7">
            <a:extLst>
              <a:ext uri="{FF2B5EF4-FFF2-40B4-BE49-F238E27FC236}">
                <a16:creationId xmlns:a16="http://schemas.microsoft.com/office/drawing/2014/main" id="{817348E5-C171-4AE3-9FCD-94E2D4018E29}"/>
              </a:ext>
            </a:extLst>
          </p:cNvPr>
          <p:cNvSpPr/>
          <p:nvPr/>
        </p:nvSpPr>
        <p:spPr>
          <a:xfrm>
            <a:off x="3756155" y="1443715"/>
            <a:ext cx="2684475" cy="595763"/>
          </a:xfrm>
          <a:prstGeom prst="roundRect">
            <a:avLst/>
          </a:prstGeom>
          <a:solidFill>
            <a:srgbClr val="C1298B"/>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S’ORIENTER</a:t>
            </a:r>
          </a:p>
        </p:txBody>
      </p:sp>
      <p:sp>
        <p:nvSpPr>
          <p:cNvPr id="9" name="Rectangle : coins arrondis 8">
            <a:extLst>
              <a:ext uri="{FF2B5EF4-FFF2-40B4-BE49-F238E27FC236}">
                <a16:creationId xmlns:a16="http://schemas.microsoft.com/office/drawing/2014/main" id="{6474BDB8-0599-430C-9171-77C9F90BC418}"/>
              </a:ext>
            </a:extLst>
          </p:cNvPr>
          <p:cNvSpPr/>
          <p:nvPr/>
        </p:nvSpPr>
        <p:spPr>
          <a:xfrm>
            <a:off x="6916695" y="1443716"/>
            <a:ext cx="2554475" cy="595763"/>
          </a:xfrm>
          <a:prstGeom prst="roundRect">
            <a:avLst/>
          </a:prstGeom>
          <a:solidFill>
            <a:srgbClr val="92D050"/>
          </a:solidFill>
          <a:effectLst>
            <a:outerShdw blurRad="50800" dist="50800" dir="5400000" algn="ctr" rotWithShape="0">
              <a:srgbClr val="000000">
                <a:alpha val="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AMBASSADEUR / AMBASSADRICE</a:t>
            </a:r>
          </a:p>
        </p:txBody>
      </p:sp>
      <p:sp>
        <p:nvSpPr>
          <p:cNvPr id="10" name="Rectangle 9">
            <a:extLst>
              <a:ext uri="{FF2B5EF4-FFF2-40B4-BE49-F238E27FC236}">
                <a16:creationId xmlns:a16="http://schemas.microsoft.com/office/drawing/2014/main" id="{0A920D4D-F78D-4637-9E53-F0CA24EDA78C}"/>
              </a:ext>
            </a:extLst>
          </p:cNvPr>
          <p:cNvSpPr/>
          <p:nvPr/>
        </p:nvSpPr>
        <p:spPr>
          <a:xfrm>
            <a:off x="595620" y="2178268"/>
            <a:ext cx="2684476" cy="4211273"/>
          </a:xfrm>
          <a:prstGeom prst="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v"/>
            </a:pPr>
            <a:r>
              <a:rPr lang="fr-FR" sz="1400" i="1" u="sng" dirty="0">
                <a:solidFill>
                  <a:schemeClr val="tx1"/>
                </a:solidFill>
                <a:latin typeface="Calibri" panose="020F0502020204030204" pitchFamily="34" charset="0"/>
                <a:cs typeface="Calibri" panose="020F0502020204030204" pitchFamily="34" charset="0"/>
              </a:rPr>
              <a:t>SPORTIVES</a:t>
            </a:r>
            <a:r>
              <a:rPr lang="fr-FR" sz="1400" i="1" dirty="0">
                <a:solidFill>
                  <a:schemeClr val="tx1"/>
                </a:solidFill>
                <a:latin typeface="Calibri" panose="020F0502020204030204" pitchFamily="34" charset="0"/>
                <a:cs typeface="Calibri" panose="020F0502020204030204" pitchFamily="34" charset="0"/>
              </a:rPr>
              <a:t> : </a:t>
            </a:r>
            <a:r>
              <a:rPr lang="fr-FR" sz="1400" dirty="0">
                <a:solidFill>
                  <a:schemeClr val="tx1"/>
                </a:solidFill>
                <a:latin typeface="Calibri" panose="020F0502020204030204" pitchFamily="34" charset="0"/>
                <a:cs typeface="Calibri" panose="020F0502020204030204" pitchFamily="34" charset="0"/>
              </a:rPr>
              <a:t>Découvrir, S’entrainer et Performer dans différentes activités sportives</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i="1" u="sng" dirty="0">
                <a:solidFill>
                  <a:schemeClr val="tx1"/>
                </a:solidFill>
                <a:latin typeface="Calibri" panose="020F0502020204030204" pitchFamily="34" charset="0"/>
                <a:cs typeface="Calibri" panose="020F0502020204030204" pitchFamily="34" charset="0"/>
              </a:rPr>
              <a:t>SOCIALES</a:t>
            </a:r>
            <a:r>
              <a:rPr lang="fr-FR" sz="1400" i="1" dirty="0">
                <a:solidFill>
                  <a:schemeClr val="tx1"/>
                </a:solidFill>
                <a:latin typeface="Calibri" panose="020F0502020204030204" pitchFamily="34" charset="0"/>
                <a:cs typeface="Calibri" panose="020F0502020204030204" pitchFamily="34" charset="0"/>
              </a:rPr>
              <a:t> : </a:t>
            </a:r>
            <a:r>
              <a:rPr lang="fr-FR" sz="1400" dirty="0">
                <a:solidFill>
                  <a:schemeClr val="tx1"/>
                </a:solidFill>
                <a:latin typeface="Calibri" panose="020F0502020204030204" pitchFamily="34" charset="0"/>
                <a:cs typeface="Calibri" panose="020F0502020204030204" pitchFamily="34" charset="0"/>
              </a:rPr>
              <a:t>Elaborer des projets, être à l’écoute, collaborer au sein d’un groupe, animer, inter agir avec les autres</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i="1" u="sng" dirty="0">
                <a:solidFill>
                  <a:schemeClr val="tx1"/>
                </a:solidFill>
                <a:latin typeface="Calibri" panose="020F0502020204030204" pitchFamily="34" charset="0"/>
                <a:cs typeface="Calibri" panose="020F0502020204030204" pitchFamily="34" charset="0"/>
              </a:rPr>
              <a:t>ECRITES</a:t>
            </a:r>
            <a:r>
              <a:rPr lang="fr-FR" sz="1400" i="1" dirty="0">
                <a:solidFill>
                  <a:schemeClr val="tx1"/>
                </a:solidFill>
                <a:latin typeface="Calibri" panose="020F0502020204030204" pitchFamily="34" charset="0"/>
                <a:cs typeface="Calibri" panose="020F0502020204030204" pitchFamily="34" charset="0"/>
              </a:rPr>
              <a:t> : </a:t>
            </a:r>
            <a:r>
              <a:rPr lang="fr-FR" sz="1400" dirty="0">
                <a:solidFill>
                  <a:schemeClr val="tx1"/>
                </a:solidFill>
                <a:latin typeface="Calibri" panose="020F0502020204030204" pitchFamily="34" charset="0"/>
                <a:cs typeface="Calibri" panose="020F0502020204030204" pitchFamily="34" charset="0"/>
              </a:rPr>
              <a:t>Formuler, synthétiser, analyser, prendre des notes, organiser</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i="1" u="sng" dirty="0">
                <a:solidFill>
                  <a:schemeClr val="tx1"/>
                </a:solidFill>
                <a:latin typeface="Calibri" panose="020F0502020204030204" pitchFamily="34" charset="0"/>
                <a:cs typeface="Calibri" panose="020F0502020204030204" pitchFamily="34" charset="0"/>
              </a:rPr>
              <a:t>ORALES</a:t>
            </a:r>
            <a:r>
              <a:rPr lang="fr-FR" sz="1400" i="1" dirty="0">
                <a:solidFill>
                  <a:schemeClr val="tx1"/>
                </a:solidFill>
                <a:latin typeface="Calibri" panose="020F0502020204030204" pitchFamily="34" charset="0"/>
                <a:cs typeface="Calibri" panose="020F0502020204030204" pitchFamily="34" charset="0"/>
              </a:rPr>
              <a:t> : </a:t>
            </a:r>
            <a:r>
              <a:rPr lang="fr-FR" sz="1400" dirty="0">
                <a:solidFill>
                  <a:schemeClr val="tx1"/>
                </a:solidFill>
                <a:latin typeface="Calibri" panose="020F0502020204030204" pitchFamily="34" charset="0"/>
                <a:cs typeface="Calibri" panose="020F0502020204030204" pitchFamily="34" charset="0"/>
              </a:rPr>
              <a:t>Présenter, dialoguer, expliquer, débattre, convaincre, argumenter… </a:t>
            </a:r>
          </a:p>
          <a:p>
            <a:r>
              <a:rPr lang="fr-FR" sz="1400" b="1" dirty="0">
                <a:solidFill>
                  <a:schemeClr val="tx1"/>
                </a:solidFill>
                <a:latin typeface="Calibri" panose="020F0502020204030204" pitchFamily="34" charset="0"/>
                <a:cs typeface="Calibri" panose="020F0502020204030204" pitchFamily="34" charset="0"/>
              </a:rPr>
              <a:t>= PREPARATION AU GRAND ORAL</a:t>
            </a:r>
          </a:p>
        </p:txBody>
      </p:sp>
      <p:sp>
        <p:nvSpPr>
          <p:cNvPr id="11" name="Rectangle 10">
            <a:extLst>
              <a:ext uri="{FF2B5EF4-FFF2-40B4-BE49-F238E27FC236}">
                <a16:creationId xmlns:a16="http://schemas.microsoft.com/office/drawing/2014/main" id="{D26506CF-DA64-4528-84A6-952C189B1288}"/>
              </a:ext>
            </a:extLst>
          </p:cNvPr>
          <p:cNvSpPr/>
          <p:nvPr/>
        </p:nvSpPr>
        <p:spPr>
          <a:xfrm>
            <a:off x="3756156" y="2248250"/>
            <a:ext cx="2684475" cy="4211273"/>
          </a:xfrm>
          <a:prstGeom prst="rect">
            <a:avLst/>
          </a:prstGeom>
          <a:solidFill>
            <a:srgbClr val="C1298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Connaitre les différents métiers liés au domaine du sport, du corps, de la sécurité</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Connaitre les différentes filières qui conduisent à ces métiers</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Découvrir les métiers au travers d’interviews, de conférences, de mise en relation avec des professionnels du secteur</a:t>
            </a:r>
          </a:p>
          <a:p>
            <a:pPr marL="457200" lvl="1" indent="0" algn="just">
              <a:buNone/>
            </a:pPr>
            <a:endParaRPr lang="fr-FR" sz="16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1A2E3331-EA34-48EC-8A84-CEBAE17BCA4B}"/>
              </a:ext>
            </a:extLst>
          </p:cNvPr>
          <p:cNvSpPr/>
          <p:nvPr/>
        </p:nvSpPr>
        <p:spPr>
          <a:xfrm>
            <a:off x="6916690" y="2248250"/>
            <a:ext cx="2554479" cy="4211273"/>
          </a:xfrm>
          <a:prstGeom prst="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Promouvoir les pratiques et la culture sportive, les diffuser dans la société</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Être acteur et force de proposition pour des actions vers l'extérieur</a:t>
            </a:r>
          </a:p>
          <a:p>
            <a:endParaRPr lang="fr-FR" sz="1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fr-FR" sz="1400" dirty="0">
                <a:solidFill>
                  <a:schemeClr val="tx1"/>
                </a:solidFill>
                <a:latin typeface="Calibri" panose="020F0502020204030204" pitchFamily="34" charset="0"/>
                <a:cs typeface="Calibri" panose="020F0502020204030204" pitchFamily="34" charset="0"/>
              </a:rPr>
              <a:t>Situer les enjeux et les évolutions des pratiques dans le monde contemporain</a:t>
            </a:r>
          </a:p>
        </p:txBody>
      </p:sp>
    </p:spTree>
    <p:extLst>
      <p:ext uri="{BB962C8B-B14F-4D97-AF65-F5344CB8AC3E}">
        <p14:creationId xmlns:p14="http://schemas.microsoft.com/office/powerpoint/2010/main" val="8936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6E6CA-1A4F-4EC9-B843-4F9DE15A47FA}"/>
              </a:ext>
            </a:extLst>
          </p:cNvPr>
          <p:cNvSpPr txBox="1">
            <a:spLocks/>
          </p:cNvSpPr>
          <p:nvPr/>
        </p:nvSpPr>
        <p:spPr>
          <a:xfrm>
            <a:off x="1719743" y="438056"/>
            <a:ext cx="7596204" cy="691662"/>
          </a:xfrm>
          <a:prstGeom prst="rect">
            <a:avLst/>
          </a:prstGeom>
          <a:solidFill>
            <a:schemeClr val="accent1">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latin typeface="Calibri" panose="020F0502020204030204" pitchFamily="34" charset="0"/>
                <a:cs typeface="Calibri" panose="020F0502020204030204" pitchFamily="34" charset="0"/>
              </a:rPr>
              <a:t>CURSUS DE FORMATION</a:t>
            </a:r>
          </a:p>
        </p:txBody>
      </p:sp>
      <p:pic>
        <p:nvPicPr>
          <p:cNvPr id="3" name="Picture 2" descr="Calendrier PFMP (Stages) 2020 – 2021 | Lycée Guy Moquet - Etienne Lenoir">
            <a:extLst>
              <a:ext uri="{FF2B5EF4-FFF2-40B4-BE49-F238E27FC236}">
                <a16:creationId xmlns:a16="http://schemas.microsoft.com/office/drawing/2014/main" id="{D8FD0947-ACAE-4319-9BBF-E79FC576E2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48" y="0"/>
            <a:ext cx="1280186" cy="14637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BEC958-6AFE-41E6-BD9F-A06F5530C53C}"/>
              </a:ext>
            </a:extLst>
          </p:cNvPr>
          <p:cNvSpPr/>
          <p:nvPr/>
        </p:nvSpPr>
        <p:spPr>
          <a:xfrm>
            <a:off x="612396" y="1283516"/>
            <a:ext cx="4228051" cy="536895"/>
          </a:xfrm>
          <a:prstGeom prst="rect">
            <a:avLst/>
          </a:prstGeom>
          <a:solidFill>
            <a:srgbClr val="C12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Calibri" panose="020F0502020204030204" pitchFamily="34" charset="0"/>
                <a:cs typeface="Calibri" panose="020F0502020204030204" pitchFamily="34" charset="0"/>
              </a:rPr>
              <a:t>Première</a:t>
            </a:r>
          </a:p>
        </p:txBody>
      </p:sp>
      <p:sp>
        <p:nvSpPr>
          <p:cNvPr id="5" name="Rectangle 4">
            <a:extLst>
              <a:ext uri="{FF2B5EF4-FFF2-40B4-BE49-F238E27FC236}">
                <a16:creationId xmlns:a16="http://schemas.microsoft.com/office/drawing/2014/main" id="{BAFFDE85-599E-45CB-8FC0-8200C242F817}"/>
              </a:ext>
            </a:extLst>
          </p:cNvPr>
          <p:cNvSpPr/>
          <p:nvPr/>
        </p:nvSpPr>
        <p:spPr>
          <a:xfrm>
            <a:off x="5087896" y="1283516"/>
            <a:ext cx="4228051" cy="5368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Calibri" panose="020F0502020204030204" pitchFamily="34" charset="0"/>
                <a:cs typeface="Calibri" panose="020F0502020204030204" pitchFamily="34" charset="0"/>
              </a:rPr>
              <a:t>Terminale</a:t>
            </a:r>
          </a:p>
        </p:txBody>
      </p:sp>
      <p:sp>
        <p:nvSpPr>
          <p:cNvPr id="6" name="Rectangle 5">
            <a:extLst>
              <a:ext uri="{FF2B5EF4-FFF2-40B4-BE49-F238E27FC236}">
                <a16:creationId xmlns:a16="http://schemas.microsoft.com/office/drawing/2014/main" id="{4690818F-5DED-4BF2-81CF-B42A4A8B37A6}"/>
              </a:ext>
            </a:extLst>
          </p:cNvPr>
          <p:cNvSpPr/>
          <p:nvPr/>
        </p:nvSpPr>
        <p:spPr>
          <a:xfrm>
            <a:off x="612396" y="1974209"/>
            <a:ext cx="4228051" cy="4703682"/>
          </a:xfrm>
          <a:prstGeom prst="rect">
            <a:avLst/>
          </a:prstGeom>
          <a:solidFill>
            <a:srgbClr val="C12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4h / semaine</a:t>
            </a:r>
          </a:p>
          <a:p>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Théorie : 3 thématiques</a:t>
            </a:r>
          </a:p>
          <a:p>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Projet : Organisation d’un évènement en lien avec la pratique sportive</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Evaluation continue: écrit/oral/pratique </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Coefficient 8 si abandon en fin de première</a:t>
            </a:r>
          </a:p>
        </p:txBody>
      </p:sp>
      <p:sp>
        <p:nvSpPr>
          <p:cNvPr id="7" name="Rectangle 6">
            <a:extLst>
              <a:ext uri="{FF2B5EF4-FFF2-40B4-BE49-F238E27FC236}">
                <a16:creationId xmlns:a16="http://schemas.microsoft.com/office/drawing/2014/main" id="{76A8A4DD-615A-436C-8C76-BB9616EB33AB}"/>
              </a:ext>
            </a:extLst>
          </p:cNvPr>
          <p:cNvSpPr/>
          <p:nvPr/>
        </p:nvSpPr>
        <p:spPr>
          <a:xfrm>
            <a:off x="5087896" y="1974209"/>
            <a:ext cx="4228051" cy="4703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6h / semaine</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Théorie : 2 thématiques</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Projet : Intervention pédagogique auprès d’un groupe d’élèves</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Préparation au Grand Oral</a:t>
            </a:r>
          </a:p>
          <a:p>
            <a:pPr marL="285750" indent="-285750">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Evaluation continue: écrit/oral/pratique</a:t>
            </a:r>
          </a:p>
          <a:p>
            <a:endParaRPr lang="fr-FR"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Coefficient 16 au bac</a:t>
            </a:r>
          </a:p>
        </p:txBody>
      </p:sp>
      <p:sp>
        <p:nvSpPr>
          <p:cNvPr id="8" name="Rectangle 7">
            <a:extLst>
              <a:ext uri="{FF2B5EF4-FFF2-40B4-BE49-F238E27FC236}">
                <a16:creationId xmlns:a16="http://schemas.microsoft.com/office/drawing/2014/main" id="{790E8166-2E38-4F7D-A2C7-962BD11D09F9}"/>
              </a:ext>
            </a:extLst>
          </p:cNvPr>
          <p:cNvSpPr/>
          <p:nvPr/>
        </p:nvSpPr>
        <p:spPr>
          <a:xfrm>
            <a:off x="780175" y="6153287"/>
            <a:ext cx="8120543" cy="3959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Pratique : 5 activités physiques sur les 2 années</a:t>
            </a:r>
          </a:p>
        </p:txBody>
      </p:sp>
    </p:spTree>
    <p:extLst>
      <p:ext uri="{BB962C8B-B14F-4D97-AF65-F5344CB8AC3E}">
        <p14:creationId xmlns:p14="http://schemas.microsoft.com/office/powerpoint/2010/main" val="25569857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556</TotalTime>
  <Words>1209</Words>
  <Application>Microsoft Office PowerPoint</Application>
  <PresentationFormat>Grand écran</PresentationFormat>
  <Paragraphs>195</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Trebuchet MS</vt:lpstr>
      <vt:lpstr>Wingdings</vt:lpstr>
      <vt:lpstr>Wingdings 3</vt:lpstr>
      <vt:lpstr>Facette</vt:lpstr>
      <vt:lpstr>ENSEIGNEMENT DE SPECIALITE </vt:lpstr>
      <vt:lpstr>Présentation PowerPoint</vt:lpstr>
      <vt:lpstr>Présentation PowerPoint</vt:lpstr>
      <vt:lpstr>Présentation PowerPoint</vt:lpstr>
      <vt:lpstr>Présentation PowerPoint</vt:lpstr>
      <vt:lpstr>LES COMPETENCES DEVELOPPEES</vt:lpstr>
      <vt:lpstr>Présentation PowerPoint</vt:lpstr>
      <vt:lpstr>LES ENJEUX</vt:lpstr>
      <vt:lpstr>Présentation PowerPoint</vt:lpstr>
      <vt:lpstr>Présentation PowerPoint</vt:lpstr>
      <vt:lpstr>QUELS CONTENUS ?</vt:lpstr>
      <vt:lpstr>EN CLASSE DE PREMIERE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DE SPECIALITE</dc:title>
  <dc:creator>Buisson Valérie</dc:creator>
  <cp:lastModifiedBy>Buisson Valérie</cp:lastModifiedBy>
  <cp:revision>20</cp:revision>
  <dcterms:created xsi:type="dcterms:W3CDTF">2022-03-03T13:35:40Z</dcterms:created>
  <dcterms:modified xsi:type="dcterms:W3CDTF">2022-11-28T15:41:06Z</dcterms:modified>
</cp:coreProperties>
</file>